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C3FD"/>
    <a:srgbClr val="F35FAD"/>
    <a:srgbClr val="F5A5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BC76-6B5A-4EF3-A804-B26CA292C8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05EA5F-93E7-4ACC-98B5-2E89C0E603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EA58F7-90F7-4987-8EA2-12F9F9327B8C}"/>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5" name="Footer Placeholder 4">
            <a:extLst>
              <a:ext uri="{FF2B5EF4-FFF2-40B4-BE49-F238E27FC236}">
                <a16:creationId xmlns:a16="http://schemas.microsoft.com/office/drawing/2014/main" id="{5E6B80CA-ABEF-43BE-8B33-A890E0D7A5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B5D4D3-1A13-45C7-A612-5B2C08F560BA}"/>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170962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76A2F-A053-4D9D-ADF4-3FEAC263E8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16BB2B-F72B-4637-A442-44ACD356CF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D0E118-4679-4E7A-BCBC-D56738F1B956}"/>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5" name="Footer Placeholder 4">
            <a:extLst>
              <a:ext uri="{FF2B5EF4-FFF2-40B4-BE49-F238E27FC236}">
                <a16:creationId xmlns:a16="http://schemas.microsoft.com/office/drawing/2014/main" id="{7849A101-DF1E-4339-ABB1-F779352B3E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671EAC-A8F8-4687-911B-F609989E8CA0}"/>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4263043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ADC0D-D21B-43A1-AD01-FBFDC4D641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A4B59C-7FDC-452B-AFA8-888021DDB4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23DC2D4-CEDD-4E48-A702-9F479993B53A}"/>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5" name="Footer Placeholder 4">
            <a:extLst>
              <a:ext uri="{FF2B5EF4-FFF2-40B4-BE49-F238E27FC236}">
                <a16:creationId xmlns:a16="http://schemas.microsoft.com/office/drawing/2014/main" id="{697DA318-61DC-4A42-A5FB-1AD1E2EC42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5B7A30-841C-43F8-903B-88A4BE534D61}"/>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031178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4CEBC-1473-473D-91D2-0502F1491A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B9F9B-AD8F-4561-8942-EA4CBDF130F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374570-72CA-478B-940B-02FBA641991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AA4590-FDEC-4F51-BBA3-280F3214C3AA}"/>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6" name="Footer Placeholder 5">
            <a:extLst>
              <a:ext uri="{FF2B5EF4-FFF2-40B4-BE49-F238E27FC236}">
                <a16:creationId xmlns:a16="http://schemas.microsoft.com/office/drawing/2014/main" id="{ABE99F5A-271B-4E44-9729-C53B68378A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7DF82C-FA15-4EF3-9D9B-C09D06490819}"/>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438969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10750-3EF6-4940-91C7-0D87EBF153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985665-3F94-43CF-A6DE-253CE1F453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AD52A0-865E-4B2A-AE6B-30E3B6E4004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ACE7414-6340-4EE4-8683-032307326A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0BC4AC7-61D1-4FC1-A5C5-218A222FC6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48D0E6-5E37-46AB-A2FB-68303A166D38}"/>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8" name="Footer Placeholder 7">
            <a:extLst>
              <a:ext uri="{FF2B5EF4-FFF2-40B4-BE49-F238E27FC236}">
                <a16:creationId xmlns:a16="http://schemas.microsoft.com/office/drawing/2014/main" id="{2A48FA84-5548-4EC8-B248-1BA8B8F0896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D02607-6000-495D-A09E-02B382726182}"/>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1947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529E3-A972-4F15-B45E-C6861EB4C7A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F661C7-8FBB-4705-8B5C-B607ECF3500F}"/>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4" name="Footer Placeholder 3">
            <a:extLst>
              <a:ext uri="{FF2B5EF4-FFF2-40B4-BE49-F238E27FC236}">
                <a16:creationId xmlns:a16="http://schemas.microsoft.com/office/drawing/2014/main" id="{7046E4B6-4746-4F5F-AD28-E3F1C9F038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9B2A391-8E0C-491C-B39E-D066EAA442B8}"/>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23172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7F079C-76A9-44FB-AA01-04FD389C6896}"/>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3" name="Footer Placeholder 2">
            <a:extLst>
              <a:ext uri="{FF2B5EF4-FFF2-40B4-BE49-F238E27FC236}">
                <a16:creationId xmlns:a16="http://schemas.microsoft.com/office/drawing/2014/main" id="{ACDF8390-E098-4D82-897D-4D976797AE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654B9A-1BE9-4976-988D-A6D8F6A81A3C}"/>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57663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42A5-5301-4195-9213-CC37379A11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7A329D-D647-47EA-AEA7-45169F47BF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E07463-5683-4C9A-A279-B7AFDC6D72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5B2550-8F5F-4EC2-9C7A-CA48914A272A}"/>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6" name="Footer Placeholder 5">
            <a:extLst>
              <a:ext uri="{FF2B5EF4-FFF2-40B4-BE49-F238E27FC236}">
                <a16:creationId xmlns:a16="http://schemas.microsoft.com/office/drawing/2014/main" id="{342C45B6-8F56-4082-B78B-04B0B14A5A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EE5AC1-7B06-44E7-916A-20DE8ADEBAFF}"/>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831949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F00CA-808D-4357-A877-BF7732C750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197008E-AA03-49A0-A1B3-7F9B8398EA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434B4D-9A8B-4D48-B4CE-CCD8C0C9B3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A3FF8C-29A3-4902-B8A0-75AE00F772CF}"/>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6" name="Footer Placeholder 5">
            <a:extLst>
              <a:ext uri="{FF2B5EF4-FFF2-40B4-BE49-F238E27FC236}">
                <a16:creationId xmlns:a16="http://schemas.microsoft.com/office/drawing/2014/main" id="{50AB1666-7FB7-4AC3-A5DA-72F3873C5A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FD8308-B396-48CB-9F60-6FA91E6CD3D3}"/>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1771625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1D0D4-F1EB-4DA6-BA87-691C00DBF3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A9DC16-67F5-4C96-A738-627EE9A3BA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9DD55B-167B-4C74-89E7-61791C4209A3}"/>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5" name="Footer Placeholder 4">
            <a:extLst>
              <a:ext uri="{FF2B5EF4-FFF2-40B4-BE49-F238E27FC236}">
                <a16:creationId xmlns:a16="http://schemas.microsoft.com/office/drawing/2014/main" id="{2B57837C-A6D9-4EED-AB76-FDA996C69B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2E8DBB-5C21-47EB-9F3B-DFEC3815F235}"/>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103261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037A26-830A-4FF7-A39C-0427BED89C8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D89E75-3BFA-48D1-9352-01AEE3A5E19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587EE1-9F47-4604-AEEC-B1C09F3A5FE6}"/>
              </a:ext>
            </a:extLst>
          </p:cNvPr>
          <p:cNvSpPr>
            <a:spLocks noGrp="1"/>
          </p:cNvSpPr>
          <p:nvPr>
            <p:ph type="dt" sz="half" idx="10"/>
          </p:nvPr>
        </p:nvSpPr>
        <p:spPr/>
        <p:txBody>
          <a:bodyPr/>
          <a:lstStyle/>
          <a:p>
            <a:fld id="{E142CBC1-5AFD-437C-88CD-5F6FEF1D4D3C}" type="datetimeFigureOut">
              <a:rPr lang="en-GB" smtClean="0"/>
              <a:t>29/10/2025</a:t>
            </a:fld>
            <a:endParaRPr lang="en-GB"/>
          </a:p>
        </p:txBody>
      </p:sp>
      <p:sp>
        <p:nvSpPr>
          <p:cNvPr id="5" name="Footer Placeholder 4">
            <a:extLst>
              <a:ext uri="{FF2B5EF4-FFF2-40B4-BE49-F238E27FC236}">
                <a16:creationId xmlns:a16="http://schemas.microsoft.com/office/drawing/2014/main" id="{2CC19BCF-3BD9-4548-89AB-A8704E6A73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505F36-80D8-4052-B7F0-5C25E505DFC4}"/>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102052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459C33-DE28-4CDB-8244-BE129FA42F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E3B8AF-3FCC-48C4-838D-30F8C3932C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CC94C1-2143-47E3-A891-3E9EB7340A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42CBC1-5AFD-437C-88CD-5F6FEF1D4D3C}" type="datetimeFigureOut">
              <a:rPr lang="en-GB" smtClean="0"/>
              <a:t>29/10/2025</a:t>
            </a:fld>
            <a:endParaRPr lang="en-GB"/>
          </a:p>
        </p:txBody>
      </p:sp>
      <p:sp>
        <p:nvSpPr>
          <p:cNvPr id="5" name="Footer Placeholder 4">
            <a:extLst>
              <a:ext uri="{FF2B5EF4-FFF2-40B4-BE49-F238E27FC236}">
                <a16:creationId xmlns:a16="http://schemas.microsoft.com/office/drawing/2014/main" id="{FE4C298F-0BA3-4D87-B91D-5F89DB4AE1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01B6B0-C299-414F-A57C-2087D3E4B9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BF059C-D91A-4314-B349-819E51EBF181}" type="slidenum">
              <a:rPr lang="en-GB" smtClean="0"/>
              <a:t>‹#›</a:t>
            </a:fld>
            <a:endParaRPr lang="en-GB"/>
          </a:p>
        </p:txBody>
      </p:sp>
    </p:spTree>
    <p:extLst>
      <p:ext uri="{BB962C8B-B14F-4D97-AF65-F5344CB8AC3E}">
        <p14:creationId xmlns:p14="http://schemas.microsoft.com/office/powerpoint/2010/main" val="765347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image" Target="../media/image9.jpg"/><Relationship Id="rId3" Type="http://schemas.openxmlformats.org/officeDocument/2006/relationships/hyperlink" Target="https://www.pngall.com/carrot-png/download/4709" TargetMode="External"/><Relationship Id="rId7" Type="http://schemas.openxmlformats.org/officeDocument/2006/relationships/image" Target="../media/image4.jpg"/><Relationship Id="rId12" Type="http://schemas.openxmlformats.org/officeDocument/2006/relationships/hyperlink" Target="https://freepngimg.com/png/4533-green-apple-png-image" TargetMode="External"/><Relationship Id="rId17" Type="http://schemas.openxmlformats.org/officeDocument/2006/relationships/image" Target="../media/image12.png"/><Relationship Id="rId2" Type="http://schemas.openxmlformats.org/officeDocument/2006/relationships/image" Target="../media/image1.png"/><Relationship Id="rId16" Type="http://schemas.openxmlformats.org/officeDocument/2006/relationships/image" Target="../media/image11.jp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hyperlink" Target="https://pixabay.com/en/banana-character-hands-eyes-mouth-1773796/" TargetMode="External"/><Relationship Id="rId15" Type="http://schemas.openxmlformats.org/officeDocument/2006/relationships/image" Target="../media/image10.emf"/><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8" Type="http://schemas.openxmlformats.org/officeDocument/2006/relationships/image" Target="../media/image4.jpg"/><Relationship Id="rId13" Type="http://schemas.openxmlformats.org/officeDocument/2006/relationships/hyperlink" Target="https://freepngimg.com/png/4533-green-apple-png-image" TargetMode="External"/><Relationship Id="rId3" Type="http://schemas.openxmlformats.org/officeDocument/2006/relationships/hyperlink" Target="https://www.pngall.com/carrot-png/download/4709" TargetMode="External"/><Relationship Id="rId7" Type="http://schemas.openxmlformats.org/officeDocument/2006/relationships/image" Target="../media/image5.jpg"/><Relationship Id="rId12" Type="http://schemas.openxmlformats.org/officeDocument/2006/relationships/image" Target="../media/image8.png"/><Relationship Id="rId17" Type="http://schemas.openxmlformats.org/officeDocument/2006/relationships/image" Target="../media/image11.jpg"/><Relationship Id="rId2" Type="http://schemas.openxmlformats.org/officeDocument/2006/relationships/image" Target="../media/image1.png"/><Relationship Id="rId16"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7.png"/><Relationship Id="rId5" Type="http://schemas.openxmlformats.org/officeDocument/2006/relationships/hyperlink" Target="https://pixabay.com/en/banana-character-hands-eyes-mouth-1773796/" TargetMode="External"/><Relationship Id="rId15" Type="http://schemas.openxmlformats.org/officeDocument/2006/relationships/image" Target="../media/image10.emf"/><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9.jpg"/><Relationship Id="rId1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id="{E6D7E3D2-AD34-412D-9085-5CCDA2D6874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62470" y="-53261"/>
            <a:ext cx="7620000" cy="1333500"/>
          </a:xfrm>
          <a:prstGeom prst="rect">
            <a:avLst/>
          </a:prstGeom>
        </p:spPr>
      </p:pic>
      <p:pic>
        <p:nvPicPr>
          <p:cNvPr id="42" name="Picture 41">
            <a:extLst>
              <a:ext uri="{FF2B5EF4-FFF2-40B4-BE49-F238E27FC236}">
                <a16:creationId xmlns:a16="http://schemas.microsoft.com/office/drawing/2014/main" id="{294D775B-FD81-4F44-ABA5-256280216D2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2826" y="3772704"/>
            <a:ext cx="1619644" cy="2970121"/>
          </a:xfrm>
          <a:prstGeom prst="rect">
            <a:avLst/>
          </a:prstGeom>
        </p:spPr>
      </p:pic>
      <p:sp>
        <p:nvSpPr>
          <p:cNvPr id="5" name="Google Shape;88;p1">
            <a:extLst>
              <a:ext uri="{FF2B5EF4-FFF2-40B4-BE49-F238E27FC236}">
                <a16:creationId xmlns:a16="http://schemas.microsoft.com/office/drawing/2014/main" id="{81A67A75-EE62-4B44-A317-C7F6DAA6BA92}"/>
              </a:ext>
            </a:extLst>
          </p:cNvPr>
          <p:cNvSpPr/>
          <p:nvPr/>
        </p:nvSpPr>
        <p:spPr>
          <a:xfrm>
            <a:off x="3094525" y="131714"/>
            <a:ext cx="6423916" cy="1754286"/>
          </a:xfrm>
          <a:prstGeom prst="rect">
            <a:avLst/>
          </a:prstGeom>
          <a:noFill/>
          <a:ln>
            <a:noFill/>
          </a:ln>
          <a:effectLst>
            <a:outerShdw blurRad="149987" dist="250190" dir="8460000" algn="ctr">
              <a:srgbClr val="000000">
                <a:alpha val="27843"/>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dirty="0">
                <a:solidFill>
                  <a:schemeClr val="lt2"/>
                </a:solidFill>
                <a:latin typeface="Calibri"/>
                <a:ea typeface="Calibri"/>
                <a:cs typeface="Calibri"/>
                <a:sym typeface="Calibri"/>
              </a:rPr>
              <a:t> </a:t>
            </a:r>
            <a:r>
              <a:rPr lang="en-GB" sz="5400" b="1" i="0" u="none" strike="noStrike" cap="none" dirty="0">
                <a:solidFill>
                  <a:schemeClr val="tx1"/>
                </a:solidFill>
                <a:latin typeface="Calibri"/>
                <a:ea typeface="Calibri"/>
                <a:cs typeface="Calibri"/>
                <a:sym typeface="Calibri"/>
              </a:rPr>
              <a:t>MENU WEEK 1</a:t>
            </a:r>
          </a:p>
          <a:p>
            <a:pPr marL="0" marR="0" lvl="0" indent="0" algn="ctr" rtl="0">
              <a:spcBef>
                <a:spcPts val="0"/>
              </a:spcBef>
              <a:spcAft>
                <a:spcPts val="0"/>
              </a:spcAft>
              <a:buNone/>
            </a:pPr>
            <a:r>
              <a:rPr lang="en-GB" sz="5400" b="1" i="0" u="none" strike="noStrike" cap="none" dirty="0">
                <a:solidFill>
                  <a:schemeClr val="tx1"/>
                </a:solidFill>
                <a:latin typeface="Calibri"/>
                <a:ea typeface="Calibri"/>
                <a:cs typeface="Calibri"/>
                <a:sym typeface="Calibri"/>
              </a:rPr>
              <a:t> </a:t>
            </a:r>
            <a:endParaRPr sz="5400" b="1" i="0" u="none" strike="noStrike" cap="none" dirty="0">
              <a:solidFill>
                <a:schemeClr val="tx1"/>
              </a:solidFill>
              <a:latin typeface="Calibri"/>
              <a:ea typeface="Calibri"/>
              <a:cs typeface="Calibri"/>
              <a:sym typeface="Calibri"/>
            </a:endParaRPr>
          </a:p>
        </p:txBody>
      </p:sp>
      <p:graphicFrame>
        <p:nvGraphicFramePr>
          <p:cNvPr id="4" name="Table 3">
            <a:extLst>
              <a:ext uri="{FF2B5EF4-FFF2-40B4-BE49-F238E27FC236}">
                <a16:creationId xmlns:a16="http://schemas.microsoft.com/office/drawing/2014/main" id="{15395D0F-58C3-486C-865F-77DE6AC09CF6}"/>
              </a:ext>
            </a:extLst>
          </p:cNvPr>
          <p:cNvGraphicFramePr>
            <a:graphicFrameLocks noGrp="1"/>
          </p:cNvGraphicFramePr>
          <p:nvPr>
            <p:extLst>
              <p:ext uri="{D42A27DB-BD31-4B8C-83A1-F6EECF244321}">
                <p14:modId xmlns:p14="http://schemas.microsoft.com/office/powerpoint/2010/main" val="3457647565"/>
              </p:ext>
            </p:extLst>
          </p:nvPr>
        </p:nvGraphicFramePr>
        <p:xfrm>
          <a:off x="1806960" y="1267695"/>
          <a:ext cx="8142700" cy="4838952"/>
        </p:xfrm>
        <a:graphic>
          <a:graphicData uri="http://schemas.openxmlformats.org/drawingml/2006/table">
            <a:tbl>
              <a:tblPr firstRow="1" bandRow="1">
                <a:tableStyleId>{D27102A9-8310-4765-A935-A1911B00CA55}</a:tableStyleId>
              </a:tblPr>
              <a:tblGrid>
                <a:gridCol w="1688019">
                  <a:extLst>
                    <a:ext uri="{9D8B030D-6E8A-4147-A177-3AD203B41FA5}">
                      <a16:colId xmlns:a16="http://schemas.microsoft.com/office/drawing/2014/main" val="1220507021"/>
                    </a:ext>
                  </a:extLst>
                </a:gridCol>
                <a:gridCol w="1638355">
                  <a:extLst>
                    <a:ext uri="{9D8B030D-6E8A-4147-A177-3AD203B41FA5}">
                      <a16:colId xmlns:a16="http://schemas.microsoft.com/office/drawing/2014/main" val="4235382069"/>
                    </a:ext>
                  </a:extLst>
                </a:gridCol>
                <a:gridCol w="1737683">
                  <a:extLst>
                    <a:ext uri="{9D8B030D-6E8A-4147-A177-3AD203B41FA5}">
                      <a16:colId xmlns:a16="http://schemas.microsoft.com/office/drawing/2014/main" val="2927261524"/>
                    </a:ext>
                  </a:extLst>
                </a:gridCol>
                <a:gridCol w="1688019">
                  <a:extLst>
                    <a:ext uri="{9D8B030D-6E8A-4147-A177-3AD203B41FA5}">
                      <a16:colId xmlns:a16="http://schemas.microsoft.com/office/drawing/2014/main" val="2603289641"/>
                    </a:ext>
                  </a:extLst>
                </a:gridCol>
                <a:gridCol w="1390624">
                  <a:extLst>
                    <a:ext uri="{9D8B030D-6E8A-4147-A177-3AD203B41FA5}">
                      <a16:colId xmlns:a16="http://schemas.microsoft.com/office/drawing/2014/main" val="4031151225"/>
                    </a:ext>
                  </a:extLst>
                </a:gridCol>
              </a:tblGrid>
              <a:tr h="949294">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MONDAY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rPr>
                        <a:t>Cheese and Tomato Pizza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lumMod val="95000"/>
                              <a:lumOff val="5000"/>
                            </a:schemeClr>
                          </a:solidFill>
                          <a:latin typeface="+mn-lt"/>
                        </a:rPr>
                        <a:t>2, 7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Macaroni Cheese</a:t>
                      </a:r>
                      <a:r>
                        <a:rPr lang="en-GB" sz="1400" b="0" dirty="0">
                          <a:solidFill>
                            <a:schemeClr val="tx1">
                              <a:lumMod val="95000"/>
                              <a:lumOff val="5000"/>
                            </a:schemeClr>
                          </a:solidFill>
                          <a:latin typeface="+mn-lt"/>
                          <a:cs typeface="Calibri"/>
                          <a:sym typeface="Calibri"/>
                        </a:rPr>
                        <a:t> </a:t>
                      </a:r>
                      <a:endParaRPr lang="en-GB" sz="1400" b="0" dirty="0">
                        <a:solidFill>
                          <a:schemeClr val="tx1">
                            <a:lumMod val="95000"/>
                            <a:lumOff val="5000"/>
                          </a:schemeClr>
                        </a:solidFill>
                        <a:latin typeface="+mn-lt"/>
                        <a:cs typeface="Calibri" panose="020F0502020204030204" pitchFamily="34" charset="0"/>
                      </a:endParaRPr>
                    </a:p>
                    <a:p>
                      <a:pPr algn="ctr"/>
                      <a:endParaRPr lang="en-GB" sz="10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2, 7</a:t>
                      </a:r>
                    </a:p>
                    <a:p>
                      <a:pPr algn="ct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Garlic Bread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Arial"/>
                          <a:cs typeface="Calibri"/>
                          <a:sym typeface="Calibri"/>
                        </a:rPr>
                        <a:t>Broccoli</a:t>
                      </a:r>
                      <a:endParaRPr lang="en-GB" sz="1400" b="0" dirty="0">
                        <a:solidFill>
                          <a:schemeClr val="tx1">
                            <a:lumMod val="95000"/>
                            <a:lumOff val="5000"/>
                          </a:schemeClr>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rPr>
                        <a:t>A/F</a:t>
                      </a:r>
                    </a:p>
                  </a:txBody>
                  <a:tcPr/>
                </a:tc>
                <a:tc>
                  <a:txBody>
                    <a:bodyPr/>
                    <a:lstStyle/>
                    <a:p>
                      <a:pPr algn="ctr">
                        <a:buSzPts val="1800"/>
                      </a:pPr>
                      <a:r>
                        <a:rPr lang="en-GB" sz="1400" b="0" dirty="0">
                          <a:solidFill>
                            <a:schemeClr val="tx1"/>
                          </a:solidFill>
                          <a:latin typeface="+mn-lt"/>
                          <a:cs typeface="Calibri"/>
                          <a:sym typeface="Calibri"/>
                        </a:rPr>
                        <a:t>Chocolate Vanilla Mousse </a:t>
                      </a:r>
                    </a:p>
                    <a:p>
                      <a:pPr>
                        <a:buSzPts val="1800"/>
                      </a:pPr>
                      <a:r>
                        <a:rPr lang="en-GB" sz="1400" b="0" dirty="0">
                          <a:solidFill>
                            <a:schemeClr val="tx1"/>
                          </a:solidFill>
                          <a:latin typeface="+mn-lt"/>
                          <a:cs typeface="Calibri"/>
                          <a:sym typeface="Calibri"/>
                        </a:rPr>
                        <a:t>               </a:t>
                      </a:r>
                      <a:r>
                        <a:rPr lang="en-GB" sz="1000" b="0" dirty="0">
                          <a:solidFill>
                            <a:schemeClr val="tx1"/>
                          </a:solidFill>
                          <a:latin typeface="+mn-lt"/>
                          <a:cs typeface="Calibri"/>
                          <a:sym typeface="Calibri"/>
                        </a:rPr>
                        <a:t>7</a:t>
                      </a:r>
                    </a:p>
                  </a:txBody>
                  <a:tcPr/>
                </a:tc>
                <a:extLst>
                  <a:ext uri="{0D108BD9-81ED-4DB2-BD59-A6C34878D82A}">
                    <a16:rowId xmlns:a16="http://schemas.microsoft.com/office/drawing/2014/main" val="1761550809"/>
                  </a:ext>
                </a:extLst>
              </a:tr>
              <a:tr h="84538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TUESDAY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Chicken Burger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cs typeface="Calibri"/>
                          <a:sym typeface="Calibri"/>
                        </a:rPr>
                        <a:t>2 </a:t>
                      </a:r>
                      <a:endParaRPr lang="en-GB" sz="1000" b="0" i="0" u="none" strike="noStrike" cap="none" dirty="0">
                        <a:solidFill>
                          <a:schemeClr val="tx1">
                            <a:lumMod val="95000"/>
                            <a:lumOff val="5000"/>
                          </a:schemeClr>
                        </a:solidFill>
                        <a:latin typeface="+mn-lt"/>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Vegetable Burger</a:t>
                      </a:r>
                      <a:r>
                        <a:rPr lang="en-GB" sz="1400" b="0" dirty="0">
                          <a:solidFill>
                            <a:schemeClr val="tx1">
                              <a:lumMod val="95000"/>
                              <a:lumOff val="5000"/>
                            </a:schemeClr>
                          </a:solidFill>
                          <a:latin typeface="+mn-lt"/>
                          <a:cs typeface="Calibri"/>
                          <a:sym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a:sym typeface="Calibri"/>
                        </a:rPr>
                        <a:t>2</a:t>
                      </a:r>
                      <a:endParaRPr lang="en-GB" sz="1000" b="0" dirty="0">
                        <a:solidFill>
                          <a:schemeClr val="tx1">
                            <a:lumMod val="95000"/>
                            <a:lumOff val="5000"/>
                          </a:schemeClr>
                        </a:solidFill>
                        <a:latin typeface="+mn-lt"/>
                      </a:endParaRP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Wedged Potatoes </a:t>
                      </a:r>
                      <a:endParaRPr lang="en-GB" sz="10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Sweetcorn</a:t>
                      </a:r>
                    </a:p>
                    <a:p>
                      <a:pPr algn="ct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Carrot Cake </a:t>
                      </a:r>
                    </a:p>
                    <a:p>
                      <a:pPr algn="ctr"/>
                      <a:r>
                        <a:rPr lang="en-GB" sz="1000" b="0" dirty="0">
                          <a:solidFill>
                            <a:schemeClr val="tx1">
                              <a:lumMod val="95000"/>
                              <a:lumOff val="5000"/>
                            </a:schemeClr>
                          </a:solidFill>
                          <a:latin typeface="+mn-lt"/>
                          <a:cs typeface="Calibri" panose="020F0502020204030204" pitchFamily="34" charset="0"/>
                        </a:rPr>
                        <a:t>2, 4, 7</a:t>
                      </a:r>
                    </a:p>
                  </a:txBody>
                  <a:tcPr/>
                </a:tc>
                <a:extLst>
                  <a:ext uri="{0D108BD9-81ED-4DB2-BD59-A6C34878D82A}">
                    <a16:rowId xmlns:a16="http://schemas.microsoft.com/office/drawing/2014/main" val="2113602178"/>
                  </a:ext>
                </a:extLst>
              </a:tr>
              <a:tr h="1017801">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WEDNESDAY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Roast Chicken Dinner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2, 4, 7</a:t>
                      </a:r>
                      <a:r>
                        <a:rPr lang="en-GB" sz="1400" b="0" i="0" u="none" strike="noStrike" cap="none" dirty="0">
                          <a:solidFill>
                            <a:schemeClr val="tx1">
                              <a:lumMod val="95000"/>
                              <a:lumOff val="5000"/>
                            </a:schemeClr>
                          </a:solidFill>
                          <a:latin typeface="+mn-lt"/>
                          <a:ea typeface="Calibri"/>
                          <a:cs typeface="Calibri"/>
                          <a:sym typeface="Calibri"/>
                        </a:rPr>
                        <a:t> </a:t>
                      </a:r>
                      <a:endParaRPr lang="en-GB" sz="1400" b="0" i="0" u="none" strike="noStrike" cap="none" dirty="0">
                        <a:solidFill>
                          <a:schemeClr val="tx1">
                            <a:lumMod val="95000"/>
                            <a:lumOff val="5000"/>
                          </a:schemeClr>
                        </a:solidFill>
                        <a:latin typeface="+mn-lt"/>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Calibri" panose="020F0502020204030204" pitchFamily="34" charset="0"/>
                          <a:cs typeface="Calibri" panose="020F0502020204030204" pitchFamily="34" charset="0"/>
                          <a:sym typeface="Calibri"/>
                        </a:rPr>
                        <a:t>Cauliflower and Broccoli Bake </a:t>
                      </a:r>
                      <a:endParaRPr lang="en-GB" sz="1400" b="0" dirty="0">
                        <a:solidFill>
                          <a:schemeClr val="tx1"/>
                        </a:solidFill>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dk1"/>
                          </a:solidFill>
                          <a:latin typeface="+mn-lt"/>
                          <a:cs typeface="Calibri"/>
                          <a:sym typeface="Calibri"/>
                        </a:rPr>
                        <a:t>2, 7</a:t>
                      </a:r>
                      <a:endParaRPr lang="en-GB" sz="10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a:t>
                      </a: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Roast Potatoes &amp; Vegetables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i="0" u="none" strike="noStrike" cap="none" dirty="0">
                          <a:solidFill>
                            <a:schemeClr val="tx1">
                              <a:lumMod val="95000"/>
                              <a:lumOff val="5000"/>
                            </a:schemeClr>
                          </a:solidFill>
                          <a:latin typeface="+mn-lt"/>
                          <a:ea typeface="Arial"/>
                          <a:cs typeface="Calibri"/>
                          <a:sym typeface="Calibri"/>
                        </a:rPr>
                        <a:t>A/F</a:t>
                      </a:r>
                      <a:endParaRPr lang="en-GB" sz="1100" b="0" i="0" u="none" strike="noStrike" cap="none" dirty="0">
                        <a:solidFill>
                          <a:schemeClr val="tx1">
                            <a:lumMod val="95000"/>
                            <a:lumOff val="5000"/>
                          </a:schemeClr>
                        </a:solidFill>
                        <a:latin typeface="+mn-lt"/>
                        <a:ea typeface="Arial"/>
                        <a:cs typeface="Arial"/>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Old School Sprinkle Cake</a:t>
                      </a:r>
                    </a:p>
                    <a:p>
                      <a:pPr algn="ctr"/>
                      <a:r>
                        <a:rPr lang="en-GB" sz="1000" b="0" dirty="0">
                          <a:solidFill>
                            <a:schemeClr val="tx1">
                              <a:lumMod val="95000"/>
                              <a:lumOff val="5000"/>
                            </a:schemeClr>
                          </a:solidFill>
                          <a:latin typeface="+mn-lt"/>
                          <a:cs typeface="Calibri" panose="020F0502020204030204" pitchFamily="34" charset="0"/>
                        </a:rPr>
                        <a:t>2, 4</a:t>
                      </a:r>
                    </a:p>
                    <a:p>
                      <a:pPr algn="ctr"/>
                      <a:endParaRPr lang="en-GB" sz="10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2777963603"/>
                  </a:ext>
                </a:extLst>
              </a:tr>
              <a:tr h="89870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THURSDAY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Hotdog with Bun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a:t>
                      </a:r>
                      <a:endParaRPr lang="en-GB" sz="1000" b="0" i="0" u="none" strike="noStrike" cap="none" dirty="0">
                        <a:solidFill>
                          <a:schemeClr val="tx1">
                            <a:lumMod val="95000"/>
                            <a:lumOff val="5000"/>
                          </a:schemeClr>
                        </a:solidFill>
                        <a:latin typeface="+mn-lt"/>
                        <a:ea typeface="Calibri"/>
                        <a:cs typeface="Calibri" panose="020F0502020204030204" pitchFamily="34" charset="0"/>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panose="020F0502020204030204" pitchFamily="34" charset="0"/>
                          <a:sym typeface="Calibri"/>
                        </a:rPr>
                        <a:t>2</a:t>
                      </a:r>
                      <a:endParaRPr lang="en-GB" sz="1100" b="0" i="0" u="none" strike="noStrike" cap="none" dirty="0">
                        <a:solidFill>
                          <a:schemeClr val="tx1">
                            <a:lumMod val="95000"/>
                            <a:lumOff val="5000"/>
                          </a:schemeClr>
                        </a:solidFill>
                        <a:latin typeface="+mn-lt"/>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Vegetable Pasta Bake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2, 7</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cap="none" dirty="0">
                        <a:solidFill>
                          <a:schemeClr val="tx1">
                            <a:lumMod val="95000"/>
                            <a:lumOff val="5000"/>
                          </a:schemeClr>
                        </a:solidFill>
                        <a:latin typeface="+mn-lt"/>
                        <a:sym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i="0" u="none" strike="noStrike" cap="none" dirty="0">
                        <a:solidFill>
                          <a:schemeClr val="tx1">
                            <a:lumMod val="95000"/>
                            <a:lumOff val="5000"/>
                          </a:schemeClr>
                        </a:solidFill>
                        <a:latin typeface="+mn-lt"/>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Arial"/>
                          <a:cs typeface="Arial"/>
                          <a:sym typeface="Arial"/>
                        </a:rPr>
                        <a:t>Sweet Potato Fries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Arial"/>
                          <a:cs typeface="Arial"/>
                          <a:sym typeface="Arial"/>
                        </a:rPr>
                        <a:t>Peas  </a:t>
                      </a: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mn-lt"/>
                          <a:ea typeface="+mn-ea"/>
                          <a:cs typeface="+mn-cs"/>
                        </a:rPr>
                        <a:t>Fruit Jelly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ea typeface="Calibri"/>
                          <a:cs typeface="Calibri"/>
                          <a:sym typeface="Calibri"/>
                        </a:rPr>
                        <a:t> </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1473080337"/>
                  </a:ext>
                </a:extLst>
              </a:tr>
              <a:tr h="97486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FRIDAY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 Battered Fish</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2, 5</a:t>
                      </a: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Quorn Nuggets </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a:t>
                      </a:r>
                    </a:p>
                  </a:txBody>
                  <a:tcPr/>
                </a:tc>
                <a:tc>
                  <a:txBody>
                    <a:bodyPr/>
                    <a:lstStyle/>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Chips &amp;</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 Peas/Beans</a:t>
                      </a:r>
                    </a:p>
                    <a:p>
                      <a:pPr marL="0" marR="0" lvl="0" indent="0" algn="ctr" rtl="0">
                        <a:spcBef>
                          <a:spcPts val="0"/>
                        </a:spcBef>
                        <a:spcAft>
                          <a:spcPts val="0"/>
                        </a:spcAft>
                        <a:buNone/>
                      </a:pPr>
                      <a:r>
                        <a:rPr lang="en-GB" sz="1000" b="0" dirty="0">
                          <a:solidFill>
                            <a:schemeClr val="tx1">
                              <a:lumMod val="95000"/>
                              <a:lumOff val="5000"/>
                            </a:schemeClr>
                          </a:solidFill>
                          <a:latin typeface="+mn-lt"/>
                          <a:cs typeface="Calibri" panose="020F0502020204030204" pitchFamily="34" charset="0"/>
                        </a:rPr>
                        <a:t>A/F</a:t>
                      </a: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mn-lt"/>
                          <a:ea typeface="+mn-ea"/>
                          <a:cs typeface="+mn-cs"/>
                        </a:rPr>
                        <a:t>Selection of Pudding </a:t>
                      </a:r>
                      <a:endParaRPr lang="en-GB" sz="1000" b="0" i="0" u="none" strike="noStrike" cap="none" dirty="0">
                        <a:solidFill>
                          <a:schemeClr val="tx1">
                            <a:lumMod val="95000"/>
                            <a:lumOff val="5000"/>
                          </a:schemeClr>
                        </a:solidFill>
                        <a:latin typeface="+mn-lt"/>
                        <a:ea typeface="Calibri"/>
                        <a:cs typeface="Calibri"/>
                        <a:sym typeface="Calibri"/>
                      </a:endParaRPr>
                    </a:p>
                  </a:txBody>
                  <a:tcPr/>
                </a:tc>
                <a:extLst>
                  <a:ext uri="{0D108BD9-81ED-4DB2-BD59-A6C34878D82A}">
                    <a16:rowId xmlns:a16="http://schemas.microsoft.com/office/drawing/2014/main" val="3113295391"/>
                  </a:ext>
                </a:extLst>
              </a:tr>
            </a:tbl>
          </a:graphicData>
        </a:graphic>
      </p:graphicFrame>
      <p:sp>
        <p:nvSpPr>
          <p:cNvPr id="6" name="Google Shape;90;p1">
            <a:extLst>
              <a:ext uri="{FF2B5EF4-FFF2-40B4-BE49-F238E27FC236}">
                <a16:creationId xmlns:a16="http://schemas.microsoft.com/office/drawing/2014/main" id="{2C878327-8B02-4AA7-BD56-90E95122D330}"/>
              </a:ext>
            </a:extLst>
          </p:cNvPr>
          <p:cNvSpPr/>
          <p:nvPr/>
        </p:nvSpPr>
        <p:spPr>
          <a:xfrm>
            <a:off x="3427397" y="6314208"/>
            <a:ext cx="5247222" cy="415458"/>
          </a:xfrm>
          <a:prstGeom prst="rect">
            <a:avLst/>
          </a:prstGeom>
          <a:solidFill>
            <a:schemeClr val="accent6">
              <a:lumMod val="40000"/>
              <a:lumOff val="60000"/>
            </a:schemeClr>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b="0" i="0" u="none" strike="noStrike" cap="none" dirty="0">
                <a:solidFill>
                  <a:schemeClr val="tx1"/>
                </a:solidFill>
                <a:latin typeface="Calibri" panose="020F0502020204030204" pitchFamily="34" charset="0"/>
                <a:ea typeface="Calibri"/>
                <a:cs typeface="Calibri" panose="020F0502020204030204" pitchFamily="34" charset="0"/>
                <a:sym typeface="Calibri"/>
              </a:rPr>
              <a:t>Wholemeal bread, fresh salads, a variety of seasonal fresh fruit, yogurts &amp; jacket potatoes.</a:t>
            </a:r>
            <a:endParaRPr dirty="0">
              <a:solidFill>
                <a:schemeClr val="tx1"/>
              </a:solidFill>
              <a:latin typeface="Calibri" panose="020F0502020204030204" pitchFamily="34" charset="0"/>
              <a:cs typeface="Calibri" panose="020F0502020204030204" pitchFamily="34" charset="0"/>
            </a:endParaRPr>
          </a:p>
          <a:p>
            <a:pPr marL="0" marR="0" lvl="0" indent="0" algn="ctr" rtl="0">
              <a:spcBef>
                <a:spcPts val="0"/>
              </a:spcBef>
              <a:spcAft>
                <a:spcPts val="0"/>
              </a:spcAft>
              <a:buNone/>
            </a:pPr>
            <a:r>
              <a:rPr lang="en-GB" sz="1050" dirty="0">
                <a:solidFill>
                  <a:schemeClr val="tx1"/>
                </a:solidFill>
                <a:latin typeface="Calibri" panose="020F0502020204030204" pitchFamily="34" charset="0"/>
                <a:ea typeface="Calibri"/>
                <a:cs typeface="Calibri" panose="020F0502020204030204" pitchFamily="34" charset="0"/>
                <a:sym typeface="Calibri"/>
              </a:rPr>
              <a:t>Please note that all our dishes can be adapted to suit the majority of dietary requirements</a:t>
            </a:r>
            <a:endParaRPr sz="5400" b="1" cap="none" dirty="0">
              <a:solidFill>
                <a:schemeClr val="tx1"/>
              </a:solidFill>
              <a:latin typeface="Calibri" panose="020F0502020204030204" pitchFamily="34" charset="0"/>
              <a:ea typeface="Calibri"/>
              <a:cs typeface="Calibri" panose="020F0502020204030204" pitchFamily="34" charset="0"/>
              <a:sym typeface="Calibri"/>
            </a:endParaRPr>
          </a:p>
        </p:txBody>
      </p:sp>
      <p:sp>
        <p:nvSpPr>
          <p:cNvPr id="7" name="Google Shape;91;p1">
            <a:extLst>
              <a:ext uri="{FF2B5EF4-FFF2-40B4-BE49-F238E27FC236}">
                <a16:creationId xmlns:a16="http://schemas.microsoft.com/office/drawing/2014/main" id="{31FF8857-E935-4BB1-B0ED-704DB8374AB7}"/>
              </a:ext>
            </a:extLst>
          </p:cNvPr>
          <p:cNvSpPr txBox="1"/>
          <p:nvPr/>
        </p:nvSpPr>
        <p:spPr>
          <a:xfrm>
            <a:off x="155311" y="1828731"/>
            <a:ext cx="1564640" cy="25698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50" dirty="0">
                <a:solidFill>
                  <a:schemeClr val="tx1"/>
                </a:solidFill>
                <a:latin typeface="Calibri"/>
                <a:ea typeface="Calibri"/>
                <a:cs typeface="Calibri"/>
                <a:sym typeface="Calibri"/>
              </a:rPr>
              <a:t>1. Celery</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2. Gluten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3. Crustaceans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4. Eggs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5. Fish</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6. Lupin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7. Milk</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8. Molluscs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9. Mustard</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10. Peanuts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11. Sesame</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12. Soybeans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13. Sulphites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14. Tree 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cs typeface="Calibri"/>
                <a:sym typeface="Calibri"/>
              </a:rPr>
              <a:t>A/F Allergen Free</a:t>
            </a:r>
            <a:endParaRPr dirty="0">
              <a:solidFill>
                <a:schemeClr val="tx1"/>
              </a:solidFill>
            </a:endParaRPr>
          </a:p>
        </p:txBody>
      </p:sp>
      <p:sp>
        <p:nvSpPr>
          <p:cNvPr id="8" name="Google Shape;92;p1">
            <a:extLst>
              <a:ext uri="{FF2B5EF4-FFF2-40B4-BE49-F238E27FC236}">
                <a16:creationId xmlns:a16="http://schemas.microsoft.com/office/drawing/2014/main" id="{165C23CF-0EDE-4948-854F-B6B24BF313CF}"/>
              </a:ext>
            </a:extLst>
          </p:cNvPr>
          <p:cNvSpPr txBox="1"/>
          <p:nvPr/>
        </p:nvSpPr>
        <p:spPr>
          <a:xfrm>
            <a:off x="71085" y="1436949"/>
            <a:ext cx="146981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dirty="0">
                <a:solidFill>
                  <a:schemeClr val="tx1"/>
                </a:solidFill>
                <a:latin typeface="Calibri"/>
                <a:ea typeface="Calibri"/>
                <a:cs typeface="Calibri"/>
                <a:sym typeface="Calibri"/>
              </a:rPr>
              <a:t>ALLERGEN KEY</a:t>
            </a:r>
            <a:endParaRPr sz="1200" dirty="0">
              <a:solidFill>
                <a:schemeClr val="tx1"/>
              </a:solidFill>
              <a:latin typeface="Calibri"/>
              <a:ea typeface="Calibri"/>
              <a:cs typeface="Calibri"/>
              <a:sym typeface="Calibri"/>
            </a:endParaRPr>
          </a:p>
        </p:txBody>
      </p:sp>
      <p:sp>
        <p:nvSpPr>
          <p:cNvPr id="9" name="Google Shape;93;p1">
            <a:extLst>
              <a:ext uri="{FF2B5EF4-FFF2-40B4-BE49-F238E27FC236}">
                <a16:creationId xmlns:a16="http://schemas.microsoft.com/office/drawing/2014/main" id="{4174C87A-CA93-4FB1-BAF0-C27C7E6BE118}"/>
              </a:ext>
            </a:extLst>
          </p:cNvPr>
          <p:cNvSpPr txBox="1"/>
          <p:nvPr/>
        </p:nvSpPr>
        <p:spPr>
          <a:xfrm>
            <a:off x="75688" y="5782309"/>
            <a:ext cx="1855894"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solidFill>
                <a:latin typeface="Calibri"/>
                <a:ea typeface="Calibri"/>
                <a:cs typeface="Calibri"/>
                <a:sym typeface="Calibri"/>
              </a:rPr>
              <a:t>Catering provided by Greenshaw</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Learning Trust.</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products are locally sourced</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wherever possible.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food is cooked fresh on the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school site each day.</a:t>
            </a:r>
            <a:endParaRPr dirty="0">
              <a:solidFill>
                <a:schemeClr val="tx1"/>
              </a:solidFill>
            </a:endParaRPr>
          </a:p>
        </p:txBody>
      </p:sp>
      <p:pic>
        <p:nvPicPr>
          <p:cNvPr id="10" name="Google Shape;95;p1">
            <a:extLst>
              <a:ext uri="{FF2B5EF4-FFF2-40B4-BE49-F238E27FC236}">
                <a16:creationId xmlns:a16="http://schemas.microsoft.com/office/drawing/2014/main" id="{E5F4219B-3D6A-4C1C-BBE7-4644599370FC}"/>
              </a:ext>
            </a:extLst>
          </p:cNvPr>
          <p:cNvPicPr preferRelativeResize="0"/>
          <p:nvPr/>
        </p:nvPicPr>
        <p:blipFill rotWithShape="1">
          <a:blip r:embed="rId6">
            <a:alphaModFix/>
          </a:blip>
          <a:srcRect/>
          <a:stretch/>
        </p:blipFill>
        <p:spPr>
          <a:xfrm>
            <a:off x="10878222" y="6259398"/>
            <a:ext cx="1158467" cy="477203"/>
          </a:xfrm>
          <a:prstGeom prst="rect">
            <a:avLst/>
          </a:prstGeom>
          <a:noFill/>
          <a:ln>
            <a:noFill/>
          </a:ln>
        </p:spPr>
      </p:pic>
      <p:sp>
        <p:nvSpPr>
          <p:cNvPr id="11" name="TextBox 10">
            <a:extLst>
              <a:ext uri="{FF2B5EF4-FFF2-40B4-BE49-F238E27FC236}">
                <a16:creationId xmlns:a16="http://schemas.microsoft.com/office/drawing/2014/main" id="{9AF19D15-7A90-4500-BFBA-E473DED337E2}"/>
              </a:ext>
            </a:extLst>
          </p:cNvPr>
          <p:cNvSpPr txBox="1"/>
          <p:nvPr/>
        </p:nvSpPr>
        <p:spPr>
          <a:xfrm>
            <a:off x="2084885" y="6224065"/>
            <a:ext cx="1299835" cy="523220"/>
          </a:xfrm>
          <a:prstGeom prst="rect">
            <a:avLst/>
          </a:prstGeom>
          <a:noFill/>
        </p:spPr>
        <p:txBody>
          <a:bodyPr wrap="square" rtlCol="0">
            <a:spAutoFit/>
          </a:bodyPr>
          <a:lstStyle/>
          <a:p>
            <a:pPr lvl="0" algn="ctr"/>
            <a:r>
              <a:rPr lang="en-GB" b="1" dirty="0">
                <a:solidFill>
                  <a:schemeClr val="tx1"/>
                </a:solidFill>
              </a:rPr>
              <a:t>AVAILABLE DAILY </a:t>
            </a:r>
            <a:endParaRPr lang="en-GB" dirty="0">
              <a:solidFill>
                <a:schemeClr val="tx1"/>
              </a:solidFill>
            </a:endParaRPr>
          </a:p>
        </p:txBody>
      </p:sp>
      <p:pic>
        <p:nvPicPr>
          <p:cNvPr id="16" name="Picture 15">
            <a:extLst>
              <a:ext uri="{FF2B5EF4-FFF2-40B4-BE49-F238E27FC236}">
                <a16:creationId xmlns:a16="http://schemas.microsoft.com/office/drawing/2014/main" id="{7CECB3ED-F2C4-40F0-BC85-E332CAE2935F}"/>
              </a:ext>
            </a:extLst>
          </p:cNvPr>
          <p:cNvPicPr>
            <a:picLocks noChangeAspect="1"/>
          </p:cNvPicPr>
          <p:nvPr/>
        </p:nvPicPr>
        <p:blipFill>
          <a:blip r:embed="rId7"/>
          <a:stretch>
            <a:fillRect/>
          </a:stretch>
        </p:blipFill>
        <p:spPr>
          <a:xfrm>
            <a:off x="10972398" y="2337536"/>
            <a:ext cx="684256" cy="1555769"/>
          </a:xfrm>
          <a:prstGeom prst="rect">
            <a:avLst/>
          </a:prstGeom>
        </p:spPr>
      </p:pic>
      <p:sp>
        <p:nvSpPr>
          <p:cNvPr id="17" name="TextBox 16">
            <a:extLst>
              <a:ext uri="{FF2B5EF4-FFF2-40B4-BE49-F238E27FC236}">
                <a16:creationId xmlns:a16="http://schemas.microsoft.com/office/drawing/2014/main" id="{16A0EAD9-78E1-4FD2-A1D0-280D612235F9}"/>
              </a:ext>
            </a:extLst>
          </p:cNvPr>
          <p:cNvSpPr txBox="1"/>
          <p:nvPr/>
        </p:nvSpPr>
        <p:spPr>
          <a:xfrm>
            <a:off x="10763500" y="4270106"/>
            <a:ext cx="1257953" cy="1815882"/>
          </a:xfrm>
          <a:prstGeom prst="rect">
            <a:avLst/>
          </a:prstGeom>
          <a:noFill/>
        </p:spPr>
        <p:txBody>
          <a:bodyPr wrap="square" rtlCol="0">
            <a:spAutoFit/>
          </a:bodyPr>
          <a:lstStyle/>
          <a:p>
            <a:r>
              <a:rPr lang="en-GB" sz="800" dirty="0"/>
              <a:t>"We are dedicated to minimizing our carbon footprint by actively reducing food waste throughout our operations, from sourcing to serving. Through staff training, supplier collaboration, and customer engagement, we are committed to making a positive environmental impact." </a:t>
            </a:r>
          </a:p>
        </p:txBody>
      </p:sp>
      <p:pic>
        <p:nvPicPr>
          <p:cNvPr id="21" name="Picture 20">
            <a:extLst>
              <a:ext uri="{FF2B5EF4-FFF2-40B4-BE49-F238E27FC236}">
                <a16:creationId xmlns:a16="http://schemas.microsoft.com/office/drawing/2014/main" id="{E60677C0-DAB3-4692-9C0F-0A28EB355DC5}"/>
              </a:ext>
            </a:extLst>
          </p:cNvPr>
          <p:cNvPicPr>
            <a:picLocks noChangeAspect="1"/>
          </p:cNvPicPr>
          <p:nvPr/>
        </p:nvPicPr>
        <p:blipFill>
          <a:blip r:embed="rId8"/>
          <a:stretch>
            <a:fillRect/>
          </a:stretch>
        </p:blipFill>
        <p:spPr>
          <a:xfrm>
            <a:off x="8936163" y="2721620"/>
            <a:ext cx="465813" cy="258526"/>
          </a:xfrm>
          <a:prstGeom prst="rect">
            <a:avLst/>
          </a:prstGeom>
        </p:spPr>
      </p:pic>
      <p:pic>
        <p:nvPicPr>
          <p:cNvPr id="29" name="Picture 28">
            <a:extLst>
              <a:ext uri="{FF2B5EF4-FFF2-40B4-BE49-F238E27FC236}">
                <a16:creationId xmlns:a16="http://schemas.microsoft.com/office/drawing/2014/main" id="{2D05F388-0F9E-4E09-8A0D-F8FBC04E4E1E}"/>
              </a:ext>
            </a:extLst>
          </p:cNvPr>
          <p:cNvPicPr>
            <a:picLocks noChangeAspect="1"/>
          </p:cNvPicPr>
          <p:nvPr/>
        </p:nvPicPr>
        <p:blipFill>
          <a:blip r:embed="rId9"/>
          <a:stretch>
            <a:fillRect/>
          </a:stretch>
        </p:blipFill>
        <p:spPr>
          <a:xfrm>
            <a:off x="6522299" y="1743635"/>
            <a:ext cx="289687" cy="289687"/>
          </a:xfrm>
          <a:prstGeom prst="rect">
            <a:avLst/>
          </a:prstGeom>
        </p:spPr>
      </p:pic>
      <p:pic>
        <p:nvPicPr>
          <p:cNvPr id="30" name="Picture 29">
            <a:extLst>
              <a:ext uri="{FF2B5EF4-FFF2-40B4-BE49-F238E27FC236}">
                <a16:creationId xmlns:a16="http://schemas.microsoft.com/office/drawing/2014/main" id="{1CF45F45-366A-4D5B-8941-21309B354A56}"/>
              </a:ext>
            </a:extLst>
          </p:cNvPr>
          <p:cNvPicPr>
            <a:picLocks noChangeAspect="1"/>
          </p:cNvPicPr>
          <p:nvPr/>
        </p:nvPicPr>
        <p:blipFill>
          <a:blip r:embed="rId9"/>
          <a:stretch>
            <a:fillRect/>
          </a:stretch>
        </p:blipFill>
        <p:spPr>
          <a:xfrm>
            <a:off x="6524352" y="2670123"/>
            <a:ext cx="289687" cy="289687"/>
          </a:xfrm>
          <a:prstGeom prst="rect">
            <a:avLst/>
          </a:prstGeom>
        </p:spPr>
      </p:pic>
      <p:pic>
        <p:nvPicPr>
          <p:cNvPr id="31" name="Picture 30">
            <a:extLst>
              <a:ext uri="{FF2B5EF4-FFF2-40B4-BE49-F238E27FC236}">
                <a16:creationId xmlns:a16="http://schemas.microsoft.com/office/drawing/2014/main" id="{F17A0CE1-1582-4CD4-BB93-A383E0275A80}"/>
              </a:ext>
            </a:extLst>
          </p:cNvPr>
          <p:cNvPicPr>
            <a:picLocks noChangeAspect="1"/>
          </p:cNvPicPr>
          <p:nvPr/>
        </p:nvPicPr>
        <p:blipFill>
          <a:blip r:embed="rId9"/>
          <a:stretch>
            <a:fillRect/>
          </a:stretch>
        </p:blipFill>
        <p:spPr>
          <a:xfrm>
            <a:off x="6524352" y="3798930"/>
            <a:ext cx="289687" cy="289687"/>
          </a:xfrm>
          <a:prstGeom prst="rect">
            <a:avLst/>
          </a:prstGeom>
        </p:spPr>
      </p:pic>
      <p:pic>
        <p:nvPicPr>
          <p:cNvPr id="32" name="Picture 31">
            <a:extLst>
              <a:ext uri="{FF2B5EF4-FFF2-40B4-BE49-F238E27FC236}">
                <a16:creationId xmlns:a16="http://schemas.microsoft.com/office/drawing/2014/main" id="{1F9A7F70-BD70-4D29-BAE6-B3039884CA7F}"/>
              </a:ext>
            </a:extLst>
          </p:cNvPr>
          <p:cNvPicPr>
            <a:picLocks noChangeAspect="1"/>
          </p:cNvPicPr>
          <p:nvPr/>
        </p:nvPicPr>
        <p:blipFill>
          <a:blip r:embed="rId9"/>
          <a:stretch>
            <a:fillRect/>
          </a:stretch>
        </p:blipFill>
        <p:spPr>
          <a:xfrm>
            <a:off x="6516361" y="4709239"/>
            <a:ext cx="289687" cy="289687"/>
          </a:xfrm>
          <a:prstGeom prst="rect">
            <a:avLst/>
          </a:prstGeom>
        </p:spPr>
      </p:pic>
      <p:pic>
        <p:nvPicPr>
          <p:cNvPr id="33" name="Picture 32">
            <a:extLst>
              <a:ext uri="{FF2B5EF4-FFF2-40B4-BE49-F238E27FC236}">
                <a16:creationId xmlns:a16="http://schemas.microsoft.com/office/drawing/2014/main" id="{F4FEF752-0F6A-4625-8C38-7398F883B58C}"/>
              </a:ext>
            </a:extLst>
          </p:cNvPr>
          <p:cNvPicPr>
            <a:picLocks noChangeAspect="1"/>
          </p:cNvPicPr>
          <p:nvPr/>
        </p:nvPicPr>
        <p:blipFill>
          <a:blip r:embed="rId9"/>
          <a:stretch>
            <a:fillRect/>
          </a:stretch>
        </p:blipFill>
        <p:spPr>
          <a:xfrm>
            <a:off x="6518011" y="5647242"/>
            <a:ext cx="289687" cy="289687"/>
          </a:xfrm>
          <a:prstGeom prst="rect">
            <a:avLst/>
          </a:prstGeom>
        </p:spPr>
      </p:pic>
      <p:pic>
        <p:nvPicPr>
          <p:cNvPr id="35" name="Picture 34">
            <a:extLst>
              <a:ext uri="{FF2B5EF4-FFF2-40B4-BE49-F238E27FC236}">
                <a16:creationId xmlns:a16="http://schemas.microsoft.com/office/drawing/2014/main" id="{34C1A033-BDF5-42D0-A5D3-4A10BB63FF2C}"/>
              </a:ext>
            </a:extLst>
          </p:cNvPr>
          <p:cNvPicPr>
            <a:picLocks noChangeAspect="1"/>
          </p:cNvPicPr>
          <p:nvPr/>
        </p:nvPicPr>
        <p:blipFill>
          <a:blip r:embed="rId10"/>
          <a:stretch>
            <a:fillRect/>
          </a:stretch>
        </p:blipFill>
        <p:spPr>
          <a:xfrm>
            <a:off x="108843" y="15863"/>
            <a:ext cx="1789584" cy="1182708"/>
          </a:xfrm>
          <a:prstGeom prst="rect">
            <a:avLst/>
          </a:prstGeom>
        </p:spPr>
      </p:pic>
      <p:pic>
        <p:nvPicPr>
          <p:cNvPr id="39" name="Picture 38">
            <a:extLst>
              <a:ext uri="{FF2B5EF4-FFF2-40B4-BE49-F238E27FC236}">
                <a16:creationId xmlns:a16="http://schemas.microsoft.com/office/drawing/2014/main" id="{E10E2B34-F837-4D1F-8A26-8077F2DFE520}"/>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9473986" y="5740030"/>
            <a:ext cx="1404236" cy="1034404"/>
          </a:xfrm>
          <a:prstGeom prst="rect">
            <a:avLst/>
          </a:prstGeom>
          <a:effectLst>
            <a:outerShdw blurRad="50800" dist="50800" dir="5400000" sx="1000" sy="1000" algn="ctr" rotWithShape="0">
              <a:srgbClr val="000000"/>
            </a:outerShdw>
            <a:softEdge rad="12700"/>
          </a:effectLst>
        </p:spPr>
      </p:pic>
      <p:pic>
        <p:nvPicPr>
          <p:cNvPr id="40" name="Picture 39">
            <a:extLst>
              <a:ext uri="{FF2B5EF4-FFF2-40B4-BE49-F238E27FC236}">
                <a16:creationId xmlns:a16="http://schemas.microsoft.com/office/drawing/2014/main" id="{309A88BC-2578-4108-B9CA-0CC6ABCEE0C0}"/>
              </a:ext>
            </a:extLst>
          </p:cNvPr>
          <p:cNvPicPr>
            <a:picLocks noChangeAspect="1"/>
          </p:cNvPicPr>
          <p:nvPr/>
        </p:nvPicPr>
        <p:blipFill>
          <a:blip r:embed="rId13"/>
          <a:stretch>
            <a:fillRect/>
          </a:stretch>
        </p:blipFill>
        <p:spPr>
          <a:xfrm>
            <a:off x="4037581" y="3763774"/>
            <a:ext cx="465813" cy="260250"/>
          </a:xfrm>
          <a:prstGeom prst="rect">
            <a:avLst/>
          </a:prstGeom>
        </p:spPr>
      </p:pic>
      <p:graphicFrame>
        <p:nvGraphicFramePr>
          <p:cNvPr id="13" name="Object 12">
            <a:extLst>
              <a:ext uri="{FF2B5EF4-FFF2-40B4-BE49-F238E27FC236}">
                <a16:creationId xmlns:a16="http://schemas.microsoft.com/office/drawing/2014/main" id="{0146F953-CF3B-4755-AB31-694ED04B163B}"/>
              </a:ext>
            </a:extLst>
          </p:cNvPr>
          <p:cNvGraphicFramePr>
            <a:graphicFrameLocks noChangeAspect="1"/>
          </p:cNvGraphicFramePr>
          <p:nvPr>
            <p:extLst>
              <p:ext uri="{D42A27DB-BD31-4B8C-83A1-F6EECF244321}">
                <p14:modId xmlns:p14="http://schemas.microsoft.com/office/powerpoint/2010/main" val="1275971745"/>
              </p:ext>
            </p:extLst>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name="Acrobat Document" r:id="rId14" imgW="2190598" imgH="1361936" progId="Acrobat.Document.DC">
                  <p:embed/>
                </p:oleObj>
              </mc:Choice>
              <mc:Fallback>
                <p:oleObj name="Acrobat Document" r:id="rId14" imgW="2190598" imgH="1361936" progId="Acrobat.Document.DC">
                  <p:embed/>
                  <p:pic>
                    <p:nvPicPr>
                      <p:cNvPr id="13" name="Object 12">
                        <a:extLst>
                          <a:ext uri="{FF2B5EF4-FFF2-40B4-BE49-F238E27FC236}">
                            <a16:creationId xmlns:a16="http://schemas.microsoft.com/office/drawing/2014/main" id="{0146F953-CF3B-4755-AB31-694ED04B163B}"/>
                          </a:ext>
                        </a:extLst>
                      </p:cNvPr>
                      <p:cNvPicPr/>
                      <p:nvPr/>
                    </p:nvPicPr>
                    <p:blipFill>
                      <a:blip r:embed="rId15"/>
                      <a:stretch>
                        <a:fillRect/>
                      </a:stretch>
                    </p:blipFill>
                    <p:spPr>
                      <a:xfrm>
                        <a:off x="10747602" y="1384023"/>
                        <a:ext cx="1133848" cy="704958"/>
                      </a:xfrm>
                      <a:prstGeom prst="rect">
                        <a:avLst/>
                      </a:prstGeom>
                    </p:spPr>
                  </p:pic>
                </p:oleObj>
              </mc:Fallback>
            </mc:AlternateContent>
          </a:graphicData>
        </a:graphic>
      </p:graphicFrame>
      <p:pic>
        <p:nvPicPr>
          <p:cNvPr id="12" name="Picture 11">
            <a:extLst>
              <a:ext uri="{FF2B5EF4-FFF2-40B4-BE49-F238E27FC236}">
                <a16:creationId xmlns:a16="http://schemas.microsoft.com/office/drawing/2014/main" id="{C95405B4-929D-4B06-A6D2-091F51499B1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054628" y="2717805"/>
            <a:ext cx="465813" cy="258526"/>
          </a:xfrm>
          <a:prstGeom prst="rect">
            <a:avLst/>
          </a:prstGeom>
        </p:spPr>
      </p:pic>
      <p:pic>
        <p:nvPicPr>
          <p:cNvPr id="47" name="Picture 46">
            <a:extLst>
              <a:ext uri="{FF2B5EF4-FFF2-40B4-BE49-F238E27FC236}">
                <a16:creationId xmlns:a16="http://schemas.microsoft.com/office/drawing/2014/main" id="{984180C7-D770-4E14-98EE-01FF39A79B16}"/>
              </a:ext>
            </a:extLst>
          </p:cNvPr>
          <p:cNvPicPr>
            <a:picLocks noChangeAspect="1"/>
          </p:cNvPicPr>
          <p:nvPr/>
        </p:nvPicPr>
        <p:blipFill>
          <a:blip r:embed="rId13"/>
          <a:stretch>
            <a:fillRect/>
          </a:stretch>
        </p:blipFill>
        <p:spPr>
          <a:xfrm>
            <a:off x="5728725" y="2719896"/>
            <a:ext cx="465813" cy="260250"/>
          </a:xfrm>
          <a:prstGeom prst="rect">
            <a:avLst/>
          </a:prstGeom>
        </p:spPr>
      </p:pic>
      <p:pic>
        <p:nvPicPr>
          <p:cNvPr id="49" name="Picture 48">
            <a:extLst>
              <a:ext uri="{FF2B5EF4-FFF2-40B4-BE49-F238E27FC236}">
                <a16:creationId xmlns:a16="http://schemas.microsoft.com/office/drawing/2014/main" id="{7E680143-5487-4EFB-8D52-B6299424FB37}"/>
              </a:ext>
            </a:extLst>
          </p:cNvPr>
          <p:cNvPicPr>
            <a:picLocks noChangeAspect="1"/>
          </p:cNvPicPr>
          <p:nvPr/>
        </p:nvPicPr>
        <p:blipFill>
          <a:blip r:embed="rId8"/>
          <a:stretch>
            <a:fillRect/>
          </a:stretch>
        </p:blipFill>
        <p:spPr>
          <a:xfrm>
            <a:off x="4037579" y="5545434"/>
            <a:ext cx="465813" cy="254136"/>
          </a:xfrm>
          <a:prstGeom prst="rect">
            <a:avLst/>
          </a:prstGeom>
        </p:spPr>
      </p:pic>
      <p:pic>
        <p:nvPicPr>
          <p:cNvPr id="50" name="Picture 49">
            <a:extLst>
              <a:ext uri="{FF2B5EF4-FFF2-40B4-BE49-F238E27FC236}">
                <a16:creationId xmlns:a16="http://schemas.microsoft.com/office/drawing/2014/main" id="{AD20B368-959D-41D2-A610-52E1903C40EB}"/>
              </a:ext>
            </a:extLst>
          </p:cNvPr>
          <p:cNvPicPr>
            <a:picLocks noChangeAspect="1"/>
          </p:cNvPicPr>
          <p:nvPr/>
        </p:nvPicPr>
        <p:blipFill>
          <a:blip r:embed="rId8"/>
          <a:stretch>
            <a:fillRect/>
          </a:stretch>
        </p:blipFill>
        <p:spPr>
          <a:xfrm>
            <a:off x="5730634" y="5545434"/>
            <a:ext cx="465813" cy="254136"/>
          </a:xfrm>
          <a:prstGeom prst="rect">
            <a:avLst/>
          </a:prstGeom>
        </p:spPr>
      </p:pic>
      <p:pic>
        <p:nvPicPr>
          <p:cNvPr id="38" name="Picture 37">
            <a:extLst>
              <a:ext uri="{FF2B5EF4-FFF2-40B4-BE49-F238E27FC236}">
                <a16:creationId xmlns:a16="http://schemas.microsoft.com/office/drawing/2014/main" id="{89258924-3C83-421B-B84C-697F02A00EFA}"/>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778736" y="276240"/>
            <a:ext cx="1047777" cy="1047777"/>
          </a:xfrm>
          <a:prstGeom prst="rect">
            <a:avLst/>
          </a:prstGeom>
        </p:spPr>
      </p:pic>
      <p:pic>
        <p:nvPicPr>
          <p:cNvPr id="26" name="Picture 25">
            <a:extLst>
              <a:ext uri="{FF2B5EF4-FFF2-40B4-BE49-F238E27FC236}">
                <a16:creationId xmlns:a16="http://schemas.microsoft.com/office/drawing/2014/main" id="{5DE2C126-BC1D-4391-B203-1E53F63C084E}"/>
              </a:ext>
            </a:extLst>
          </p:cNvPr>
          <p:cNvPicPr>
            <a:picLocks noChangeAspect="1"/>
          </p:cNvPicPr>
          <p:nvPr/>
        </p:nvPicPr>
        <p:blipFill>
          <a:blip r:embed="rId13"/>
          <a:stretch>
            <a:fillRect/>
          </a:stretch>
        </p:blipFill>
        <p:spPr>
          <a:xfrm>
            <a:off x="4037580" y="4709239"/>
            <a:ext cx="465813" cy="260250"/>
          </a:xfrm>
          <a:prstGeom prst="rect">
            <a:avLst/>
          </a:prstGeom>
        </p:spPr>
      </p:pic>
      <p:pic>
        <p:nvPicPr>
          <p:cNvPr id="3" name="Picture 2">
            <a:extLst>
              <a:ext uri="{FF2B5EF4-FFF2-40B4-BE49-F238E27FC236}">
                <a16:creationId xmlns:a16="http://schemas.microsoft.com/office/drawing/2014/main" id="{CD216B96-4DBA-4E18-BECA-2A8BA13F4EB8}"/>
              </a:ext>
            </a:extLst>
          </p:cNvPr>
          <p:cNvPicPr>
            <a:picLocks noChangeAspect="1"/>
          </p:cNvPicPr>
          <p:nvPr/>
        </p:nvPicPr>
        <p:blipFill>
          <a:blip r:embed="rId13"/>
          <a:stretch>
            <a:fillRect/>
          </a:stretch>
        </p:blipFill>
        <p:spPr>
          <a:xfrm>
            <a:off x="5722974" y="4709239"/>
            <a:ext cx="465813" cy="260250"/>
          </a:xfrm>
          <a:prstGeom prst="rect">
            <a:avLst/>
          </a:prstGeom>
        </p:spPr>
      </p:pic>
      <p:pic>
        <p:nvPicPr>
          <p:cNvPr id="14" name="Picture 13">
            <a:extLst>
              <a:ext uri="{FF2B5EF4-FFF2-40B4-BE49-F238E27FC236}">
                <a16:creationId xmlns:a16="http://schemas.microsoft.com/office/drawing/2014/main" id="{DE36F89F-5264-D543-1237-5E8367A514F5}"/>
              </a:ext>
            </a:extLst>
          </p:cNvPr>
          <p:cNvPicPr>
            <a:picLocks noChangeAspect="1"/>
          </p:cNvPicPr>
          <p:nvPr/>
        </p:nvPicPr>
        <p:blipFill>
          <a:blip r:embed="rId8"/>
          <a:stretch>
            <a:fillRect/>
          </a:stretch>
        </p:blipFill>
        <p:spPr>
          <a:xfrm>
            <a:off x="8998991" y="3716291"/>
            <a:ext cx="465813" cy="258526"/>
          </a:xfrm>
          <a:prstGeom prst="rect">
            <a:avLst/>
          </a:prstGeom>
        </p:spPr>
      </p:pic>
      <p:pic>
        <p:nvPicPr>
          <p:cNvPr id="2" name="Picture 1">
            <a:extLst>
              <a:ext uri="{FF2B5EF4-FFF2-40B4-BE49-F238E27FC236}">
                <a16:creationId xmlns:a16="http://schemas.microsoft.com/office/drawing/2014/main" id="{0A2222DD-858E-C955-B181-FD54C508A665}"/>
              </a:ext>
            </a:extLst>
          </p:cNvPr>
          <p:cNvPicPr>
            <a:picLocks noChangeAspect="1"/>
          </p:cNvPicPr>
          <p:nvPr/>
        </p:nvPicPr>
        <p:blipFill>
          <a:blip r:embed="rId8"/>
          <a:stretch>
            <a:fillRect/>
          </a:stretch>
        </p:blipFill>
        <p:spPr>
          <a:xfrm>
            <a:off x="4054628" y="1959718"/>
            <a:ext cx="465813" cy="258526"/>
          </a:xfrm>
          <a:prstGeom prst="rect">
            <a:avLst/>
          </a:prstGeom>
        </p:spPr>
      </p:pic>
      <p:pic>
        <p:nvPicPr>
          <p:cNvPr id="15" name="Picture 14">
            <a:extLst>
              <a:ext uri="{FF2B5EF4-FFF2-40B4-BE49-F238E27FC236}">
                <a16:creationId xmlns:a16="http://schemas.microsoft.com/office/drawing/2014/main" id="{0CF79848-ACF8-4186-F9C6-E3E15756F730}"/>
              </a:ext>
            </a:extLst>
          </p:cNvPr>
          <p:cNvPicPr>
            <a:picLocks noChangeAspect="1"/>
          </p:cNvPicPr>
          <p:nvPr/>
        </p:nvPicPr>
        <p:blipFill>
          <a:blip r:embed="rId8"/>
          <a:stretch>
            <a:fillRect/>
          </a:stretch>
        </p:blipFill>
        <p:spPr>
          <a:xfrm>
            <a:off x="5731554" y="1945887"/>
            <a:ext cx="465813" cy="258526"/>
          </a:xfrm>
          <a:prstGeom prst="rect">
            <a:avLst/>
          </a:prstGeom>
        </p:spPr>
      </p:pic>
      <p:pic>
        <p:nvPicPr>
          <p:cNvPr id="18" name="Picture 17">
            <a:extLst>
              <a:ext uri="{FF2B5EF4-FFF2-40B4-BE49-F238E27FC236}">
                <a16:creationId xmlns:a16="http://schemas.microsoft.com/office/drawing/2014/main" id="{5DADB0A9-DC75-515F-8B80-FD3ECFE8F9ED}"/>
              </a:ext>
            </a:extLst>
          </p:cNvPr>
          <p:cNvPicPr>
            <a:picLocks noChangeAspect="1"/>
          </p:cNvPicPr>
          <p:nvPr/>
        </p:nvPicPr>
        <p:blipFill>
          <a:blip r:embed="rId8"/>
          <a:stretch>
            <a:fillRect/>
          </a:stretch>
        </p:blipFill>
        <p:spPr>
          <a:xfrm>
            <a:off x="8936162" y="1943327"/>
            <a:ext cx="465813" cy="258526"/>
          </a:xfrm>
          <a:prstGeom prst="rect">
            <a:avLst/>
          </a:prstGeom>
        </p:spPr>
      </p:pic>
      <p:pic>
        <p:nvPicPr>
          <p:cNvPr id="19" name="Picture 18">
            <a:extLst>
              <a:ext uri="{FF2B5EF4-FFF2-40B4-BE49-F238E27FC236}">
                <a16:creationId xmlns:a16="http://schemas.microsoft.com/office/drawing/2014/main" id="{4B3646BE-1430-C0B7-95A4-6C2430352675}"/>
              </a:ext>
            </a:extLst>
          </p:cNvPr>
          <p:cNvPicPr>
            <a:picLocks noChangeAspect="1"/>
          </p:cNvPicPr>
          <p:nvPr/>
        </p:nvPicPr>
        <p:blipFill>
          <a:blip r:embed="rId8"/>
          <a:stretch>
            <a:fillRect/>
          </a:stretch>
        </p:blipFill>
        <p:spPr>
          <a:xfrm>
            <a:off x="5722973" y="3740412"/>
            <a:ext cx="465813" cy="258526"/>
          </a:xfrm>
          <a:prstGeom prst="rect">
            <a:avLst/>
          </a:prstGeom>
        </p:spPr>
      </p:pic>
      <p:pic>
        <p:nvPicPr>
          <p:cNvPr id="20" name="Picture 19">
            <a:extLst>
              <a:ext uri="{FF2B5EF4-FFF2-40B4-BE49-F238E27FC236}">
                <a16:creationId xmlns:a16="http://schemas.microsoft.com/office/drawing/2014/main" id="{63AAD4EA-9C25-7844-C5D4-E3900C455253}"/>
              </a:ext>
            </a:extLst>
          </p:cNvPr>
          <p:cNvPicPr>
            <a:picLocks noChangeAspect="1"/>
          </p:cNvPicPr>
          <p:nvPr/>
        </p:nvPicPr>
        <p:blipFill>
          <a:blip r:embed="rId8"/>
          <a:stretch>
            <a:fillRect/>
          </a:stretch>
        </p:blipFill>
        <p:spPr>
          <a:xfrm>
            <a:off x="8936162" y="4548016"/>
            <a:ext cx="465813" cy="258526"/>
          </a:xfrm>
          <a:prstGeom prst="rect">
            <a:avLst/>
          </a:prstGeom>
        </p:spPr>
      </p:pic>
    </p:spTree>
    <p:extLst>
      <p:ext uri="{BB962C8B-B14F-4D97-AF65-F5344CB8AC3E}">
        <p14:creationId xmlns:p14="http://schemas.microsoft.com/office/powerpoint/2010/main" val="2686073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BC3FD"/>
        </a:solidFill>
        <a:effectLst/>
      </p:bgPr>
    </p:bg>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id="{E6D7E3D2-AD34-412D-9085-5CCDA2D6874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62470" y="-53261"/>
            <a:ext cx="7620000" cy="1333500"/>
          </a:xfrm>
          <a:prstGeom prst="rect">
            <a:avLst/>
          </a:prstGeom>
        </p:spPr>
      </p:pic>
      <p:pic>
        <p:nvPicPr>
          <p:cNvPr id="42" name="Picture 41">
            <a:extLst>
              <a:ext uri="{FF2B5EF4-FFF2-40B4-BE49-F238E27FC236}">
                <a16:creationId xmlns:a16="http://schemas.microsoft.com/office/drawing/2014/main" id="{294D775B-FD81-4F44-ABA5-256280216D2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2826" y="3772704"/>
            <a:ext cx="1619644" cy="2970121"/>
          </a:xfrm>
          <a:prstGeom prst="rect">
            <a:avLst/>
          </a:prstGeom>
        </p:spPr>
      </p:pic>
      <p:graphicFrame>
        <p:nvGraphicFramePr>
          <p:cNvPr id="4" name="Table 3">
            <a:extLst>
              <a:ext uri="{FF2B5EF4-FFF2-40B4-BE49-F238E27FC236}">
                <a16:creationId xmlns:a16="http://schemas.microsoft.com/office/drawing/2014/main" id="{15395D0F-58C3-486C-865F-77DE6AC09CF6}"/>
              </a:ext>
            </a:extLst>
          </p:cNvPr>
          <p:cNvGraphicFramePr>
            <a:graphicFrameLocks noGrp="1"/>
          </p:cNvGraphicFramePr>
          <p:nvPr>
            <p:extLst>
              <p:ext uri="{D42A27DB-BD31-4B8C-83A1-F6EECF244321}">
                <p14:modId xmlns:p14="http://schemas.microsoft.com/office/powerpoint/2010/main" val="1152584553"/>
              </p:ext>
            </p:extLst>
          </p:nvPr>
        </p:nvGraphicFramePr>
        <p:xfrm>
          <a:off x="1998171" y="1116674"/>
          <a:ext cx="8038674" cy="5092016"/>
        </p:xfrm>
        <a:graphic>
          <a:graphicData uri="http://schemas.openxmlformats.org/drawingml/2006/table">
            <a:tbl>
              <a:tblPr firstRow="1" bandRow="1">
                <a:tableStyleId>{D27102A9-8310-4765-A935-A1911B00CA55}</a:tableStyleId>
              </a:tblPr>
              <a:tblGrid>
                <a:gridCol w="1666454">
                  <a:extLst>
                    <a:ext uri="{9D8B030D-6E8A-4147-A177-3AD203B41FA5}">
                      <a16:colId xmlns:a16="http://schemas.microsoft.com/office/drawing/2014/main" val="1220507021"/>
                    </a:ext>
                  </a:extLst>
                </a:gridCol>
                <a:gridCol w="1666454">
                  <a:extLst>
                    <a:ext uri="{9D8B030D-6E8A-4147-A177-3AD203B41FA5}">
                      <a16:colId xmlns:a16="http://schemas.microsoft.com/office/drawing/2014/main" val="4235382069"/>
                    </a:ext>
                  </a:extLst>
                </a:gridCol>
                <a:gridCol w="1666454">
                  <a:extLst>
                    <a:ext uri="{9D8B030D-6E8A-4147-A177-3AD203B41FA5}">
                      <a16:colId xmlns:a16="http://schemas.microsoft.com/office/drawing/2014/main" val="2927261524"/>
                    </a:ext>
                  </a:extLst>
                </a:gridCol>
                <a:gridCol w="1666454">
                  <a:extLst>
                    <a:ext uri="{9D8B030D-6E8A-4147-A177-3AD203B41FA5}">
                      <a16:colId xmlns:a16="http://schemas.microsoft.com/office/drawing/2014/main" val="2603289641"/>
                    </a:ext>
                  </a:extLst>
                </a:gridCol>
                <a:gridCol w="1372858">
                  <a:extLst>
                    <a:ext uri="{9D8B030D-6E8A-4147-A177-3AD203B41FA5}">
                      <a16:colId xmlns:a16="http://schemas.microsoft.com/office/drawing/2014/main" val="4031151225"/>
                    </a:ext>
                  </a:extLst>
                </a:gridCol>
              </a:tblGrid>
              <a:tr h="974357">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MONDAY</a:t>
                      </a: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Pepperoni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Arial"/>
                          <a:cs typeface="Calibri"/>
                          <a:sym typeface="Calibri"/>
                        </a:rPr>
                        <a:t>2, 7</a:t>
                      </a:r>
                      <a:endParaRPr lang="en-GB" sz="1000" b="0" i="0" u="none" strike="noStrike" cap="none" dirty="0">
                        <a:solidFill>
                          <a:schemeClr val="tx1">
                            <a:lumMod val="95000"/>
                            <a:lumOff val="5000"/>
                          </a:schemeClr>
                        </a:solidFill>
                        <a:latin typeface="+mn-lt"/>
                        <a:ea typeface="Arial"/>
                        <a:cs typeface="Arial"/>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Cheese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Pin Wheel</a:t>
                      </a:r>
                    </a:p>
                    <a:p>
                      <a:pPr algn="ctr"/>
                      <a:r>
                        <a:rPr lang="en-GB" sz="1000" b="0" dirty="0">
                          <a:solidFill>
                            <a:schemeClr val="tx1">
                              <a:lumMod val="95000"/>
                              <a:lumOff val="5000"/>
                            </a:schemeClr>
                          </a:solidFill>
                          <a:latin typeface="+mn-lt"/>
                          <a:cs typeface="Calibri" panose="020F0502020204030204" pitchFamily="34" charset="0"/>
                        </a:rPr>
                        <a:t>2, 7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Wedges &amp; Salad</a:t>
                      </a:r>
                      <a:endParaRPr lang="en-GB" sz="1600" b="0" i="0" u="none" strike="noStrike" cap="none" dirty="0">
                        <a:solidFill>
                          <a:schemeClr val="tx1">
                            <a:lumMod val="95000"/>
                            <a:lumOff val="5000"/>
                          </a:schemeClr>
                        </a:solidFill>
                        <a:latin typeface="+mn-lt"/>
                        <a:ea typeface="Arial"/>
                        <a:cs typeface="Arial"/>
                        <a:sym typeface="Arial"/>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algn="ctr">
                        <a:buSzPts val="1200"/>
                      </a:pPr>
                      <a:r>
                        <a:rPr lang="en-GB" sz="1400" b="0" dirty="0">
                          <a:solidFill>
                            <a:schemeClr val="tx1"/>
                          </a:solidFill>
                          <a:latin typeface="+mn-lt"/>
                          <a:ea typeface="Calibri"/>
                          <a:cs typeface="Calibri"/>
                          <a:sym typeface="Calibri"/>
                        </a:rPr>
                        <a:t>Strawberry Mousse </a:t>
                      </a:r>
                    </a:p>
                    <a:p>
                      <a:pPr algn="ctr">
                        <a:buSzPts val="1200"/>
                      </a:pPr>
                      <a:r>
                        <a:rPr lang="en-GB" sz="1050" b="1" dirty="0">
                          <a:solidFill>
                            <a:schemeClr val="accent1">
                              <a:lumMod val="50000"/>
                            </a:schemeClr>
                          </a:solidFill>
                          <a:latin typeface="+mn-lt"/>
                          <a:ea typeface="Calibri"/>
                          <a:cs typeface="Calibri"/>
                          <a:sym typeface="Calibri"/>
                        </a:rPr>
                        <a:t>7</a:t>
                      </a:r>
                    </a:p>
                  </a:txBody>
                  <a:tcPr/>
                </a:tc>
                <a:extLst>
                  <a:ext uri="{0D108BD9-81ED-4DB2-BD59-A6C34878D82A}">
                    <a16:rowId xmlns:a16="http://schemas.microsoft.com/office/drawing/2014/main" val="1761550809"/>
                  </a:ext>
                </a:extLst>
              </a:tr>
              <a:tr h="1068151">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TUESDAY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BBQ Chicken </a:t>
                      </a:r>
                    </a:p>
                    <a:p>
                      <a:pPr algn="ctr"/>
                      <a:r>
                        <a:rPr lang="en-GB" sz="1400" b="0" dirty="0">
                          <a:solidFill>
                            <a:schemeClr val="tx1">
                              <a:lumMod val="95000"/>
                              <a:lumOff val="5000"/>
                            </a:schemeClr>
                          </a:solidFill>
                          <a:latin typeface="+mn-lt"/>
                          <a:cs typeface="Calibri" panose="020F0502020204030204" pitchFamily="34" charset="0"/>
                        </a:rPr>
                        <a:t>With Rice</a:t>
                      </a:r>
                    </a:p>
                    <a:p>
                      <a:pPr algn="ctr"/>
                      <a:r>
                        <a:rPr lang="en-GB" sz="1400" b="0" dirty="0">
                          <a:solidFill>
                            <a:schemeClr val="tx1">
                              <a:lumMod val="95000"/>
                              <a:lumOff val="5000"/>
                            </a:schemeClr>
                          </a:solidFill>
                          <a:latin typeface="+mn-lt"/>
                          <a:cs typeface="Calibri" panose="020F0502020204030204" pitchFamily="34" charset="0"/>
                        </a:rPr>
                        <a:t>2  </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Sweet Potato and Lentil  Curry with Rice</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A/F</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Mixed Vegetables</a:t>
                      </a: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A/F</a:t>
                      </a:r>
                    </a:p>
                    <a:p>
                      <a:pPr algn="ct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ea typeface="Calibri"/>
                          <a:cs typeface="Calibri"/>
                          <a:sym typeface="Calibri"/>
                        </a:rPr>
                        <a:t>Apple  Cake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ea typeface="Calibri"/>
                          <a:cs typeface="Calibri"/>
                          <a:sym typeface="Calibri"/>
                        </a:rPr>
                        <a:t>2, 4, 7 </a:t>
                      </a:r>
                      <a:endParaRPr lang="en-GB" sz="6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2113602178"/>
                  </a:ext>
                </a:extLst>
              </a:tr>
              <a:tr h="860455">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WEDNESDAY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Sausage Roast &amp; Yorkshire</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cs typeface="Calibri"/>
                          <a:sym typeface="Calibri"/>
                        </a:rPr>
                        <a:t>2, 4, 7</a:t>
                      </a:r>
                      <a:endParaRPr lang="en-GB" sz="1100" b="0" i="0" u="none" strike="noStrike" cap="none" dirty="0">
                        <a:solidFill>
                          <a:schemeClr val="tx1">
                            <a:lumMod val="95000"/>
                            <a:lumOff val="5000"/>
                          </a:schemeClr>
                        </a:solidFill>
                        <a:latin typeface="+mn-lt"/>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cs typeface="Calibri" panose="020F0502020204030204" pitchFamily="34" charset="0"/>
                        </a:rPr>
                        <a:t>Cheese and Bean Parcel</a:t>
                      </a:r>
                      <a:endParaRPr lang="en-GB" sz="1000" b="0" dirty="0">
                        <a:solidFill>
                          <a:schemeClr val="tx1">
                            <a:lumMod val="95000"/>
                            <a:lumOff val="5000"/>
                          </a:schemeClr>
                        </a:solidFill>
                        <a:latin typeface="+mn-lt"/>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panose="020F0502020204030204" pitchFamily="34" charset="0"/>
                        </a:rPr>
                        <a:t>2, 7</a:t>
                      </a: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Roast Potatoes &amp; Carrots and Brocollic  </a:t>
                      </a:r>
                      <a:endParaRPr lang="en-GB" sz="1400" b="0" i="0" u="none" strike="noStrike" cap="none" dirty="0">
                        <a:solidFill>
                          <a:schemeClr val="tx1">
                            <a:lumMod val="95000"/>
                            <a:lumOff val="5000"/>
                          </a:schemeClr>
                        </a:solidFill>
                        <a:latin typeface="+mn-lt"/>
                        <a:ea typeface="Arial"/>
                        <a:cs typeface="Arial"/>
                        <a:sym typeface="Arial"/>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 </a:t>
                      </a:r>
                      <a:r>
                        <a:rPr lang="en-GB" sz="1400" b="0" dirty="0">
                          <a:solidFill>
                            <a:schemeClr val="tx1">
                              <a:lumMod val="95000"/>
                              <a:lumOff val="5000"/>
                            </a:schemeClr>
                          </a:solidFill>
                          <a:latin typeface="+mn-lt"/>
                          <a:ea typeface="Calibri"/>
                          <a:cs typeface="Calibri"/>
                          <a:sym typeface="Calibri"/>
                        </a:rPr>
                        <a:t>Fruit Crumble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ea typeface="Calibri"/>
                          <a:cs typeface="Calibri"/>
                          <a:sym typeface="Calibri"/>
                        </a:rPr>
                        <a:t>With Custard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panose="020F0502020204030204" pitchFamily="34" charset="0"/>
                        </a:rPr>
                        <a:t>2, 7</a:t>
                      </a:r>
                    </a:p>
                  </a:txBody>
                  <a:tcPr/>
                </a:tc>
                <a:extLst>
                  <a:ext uri="{0D108BD9-81ED-4DB2-BD59-A6C34878D82A}">
                    <a16:rowId xmlns:a16="http://schemas.microsoft.com/office/drawing/2014/main" val="2777963603"/>
                  </a:ext>
                </a:extLst>
              </a:tr>
              <a:tr h="867873">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THURSDAY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Beef Lasagne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Pasta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panose="020F0502020204030204" pitchFamily="34" charset="0"/>
                        </a:rPr>
                        <a:t>2, 7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Vegetable Noodles </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2, 4, 12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Sweetcorn </a:t>
                      </a: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Lemon Drizzle Cake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i="0" u="none" strike="noStrike" cap="none" dirty="0">
                          <a:solidFill>
                            <a:schemeClr val="tx1">
                              <a:lumMod val="95000"/>
                              <a:lumOff val="5000"/>
                            </a:schemeClr>
                          </a:solidFill>
                          <a:latin typeface="+mn-lt"/>
                          <a:ea typeface="Calibri"/>
                          <a:cs typeface="Calibri"/>
                          <a:sym typeface="Calibri"/>
                        </a:rPr>
                        <a:t>2, 4, 7</a:t>
                      </a:r>
                    </a:p>
                    <a:p>
                      <a:pPr algn="ctr"/>
                      <a:endParaRPr lang="en-GB" sz="14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1473080337"/>
                  </a:ext>
                </a:extLst>
              </a:tr>
              <a:tr h="124491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FRIDAY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Fish Fingers or Salmon Fingers</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2, 5 </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lnSpc>
                          <a:spcPct val="100000"/>
                        </a:lnSpc>
                        <a:spcBef>
                          <a:spcPts val="0"/>
                        </a:spcBef>
                        <a:spcAft>
                          <a:spcPts val="0"/>
                        </a:spcAft>
                        <a:buClr>
                          <a:srgbClr val="000000"/>
                        </a:buClr>
                        <a:buSzPts val="1800"/>
                        <a:buFont typeface="Arial"/>
                        <a:buNone/>
                      </a:pPr>
                      <a:r>
                        <a:rPr lang="en-US" sz="1400" b="0" dirty="0">
                          <a:solidFill>
                            <a:schemeClr val="tx1"/>
                          </a:solidFill>
                          <a:latin typeface="+mn-lt"/>
                          <a:ea typeface="Calibri"/>
                          <a:cs typeface="Calibri"/>
                          <a:sym typeface="Calibri"/>
                        </a:rPr>
                        <a:t>Baked Potato </a:t>
                      </a:r>
                    </a:p>
                    <a:p>
                      <a:pPr marL="0" marR="0" lvl="0" indent="0" algn="ctr" rtl="0">
                        <a:lnSpc>
                          <a:spcPct val="100000"/>
                        </a:lnSpc>
                        <a:spcBef>
                          <a:spcPts val="0"/>
                        </a:spcBef>
                        <a:spcAft>
                          <a:spcPts val="0"/>
                        </a:spcAft>
                        <a:buClr>
                          <a:srgbClr val="000000"/>
                        </a:buClr>
                        <a:buSzPts val="1800"/>
                        <a:buFont typeface="Arial"/>
                        <a:buNone/>
                      </a:pPr>
                      <a:r>
                        <a:rPr lang="en-US" sz="1400" b="0" dirty="0">
                          <a:solidFill>
                            <a:schemeClr val="tx1"/>
                          </a:solidFill>
                          <a:latin typeface="+mn-lt"/>
                          <a:ea typeface="Calibri"/>
                          <a:cs typeface="Calibri"/>
                          <a:sym typeface="Calibri"/>
                        </a:rPr>
                        <a:t>BBQ Beans/</a:t>
                      </a:r>
                    </a:p>
                    <a:p>
                      <a:pPr marL="0" marR="0" lvl="0" indent="0" algn="ctr" rtl="0">
                        <a:lnSpc>
                          <a:spcPct val="100000"/>
                        </a:lnSpc>
                        <a:spcBef>
                          <a:spcPts val="0"/>
                        </a:spcBef>
                        <a:spcAft>
                          <a:spcPts val="0"/>
                        </a:spcAft>
                        <a:buClr>
                          <a:srgbClr val="000000"/>
                        </a:buClr>
                        <a:buSzPts val="1800"/>
                        <a:buFont typeface="Arial"/>
                        <a:buNone/>
                      </a:pPr>
                      <a:r>
                        <a:rPr lang="en-US" sz="1400" b="0" dirty="0">
                          <a:solidFill>
                            <a:schemeClr val="tx1"/>
                          </a:solidFill>
                          <a:latin typeface="+mn-lt"/>
                          <a:ea typeface="Calibri"/>
                          <a:cs typeface="Calibri"/>
                          <a:sym typeface="Calibri"/>
                        </a:rPr>
                        <a:t> Cheese</a:t>
                      </a:r>
                      <a:r>
                        <a:rPr lang="en-US" sz="1400" b="0" i="0" u="none" strike="noStrike" cap="none" dirty="0">
                          <a:solidFill>
                            <a:schemeClr val="tx1"/>
                          </a:solidFill>
                          <a:latin typeface="+mn-lt"/>
                          <a:ea typeface="Calibri"/>
                          <a:cs typeface="Calibri"/>
                          <a:sym typeface="Calibri"/>
                        </a:rPr>
                        <a:t>   </a:t>
                      </a:r>
                      <a:endParaRPr lang="en-US" sz="1050" b="0" i="0" u="none" strike="noStrike" cap="none" dirty="0">
                        <a:solidFill>
                          <a:srgbClr val="000000"/>
                        </a:solidFill>
                        <a:latin typeface="Arial"/>
                        <a:ea typeface="Calibri"/>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en-US" sz="1050" b="0" i="0" u="none" strike="noStrike" cap="none" dirty="0">
                          <a:solidFill>
                            <a:srgbClr val="000000"/>
                          </a:solidFill>
                          <a:latin typeface="Arial"/>
                          <a:ea typeface="Arial"/>
                          <a:cs typeface="Arial"/>
                          <a:sym typeface="Arial"/>
                        </a:rPr>
                        <a:t> 7</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Chips &amp;</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 Peas/Beans </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A/F</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algn="ctr" fontAlgn="base"/>
                      <a:r>
                        <a:rPr lang="en-GB" sz="1400" b="0" i="0" kern="1200" dirty="0">
                          <a:solidFill>
                            <a:schemeClr val="tx1"/>
                          </a:solidFill>
                          <a:effectLst/>
                          <a:latin typeface="+mn-lt"/>
                          <a:ea typeface="+mn-ea"/>
                          <a:cs typeface="+mn-cs"/>
                        </a:rPr>
                        <a:t>Selection </a:t>
                      </a:r>
                    </a:p>
                    <a:p>
                      <a:pPr algn="ctr" fontAlgn="base"/>
                      <a:r>
                        <a:rPr lang="en-GB" sz="1400" b="0" i="0" kern="1200" dirty="0">
                          <a:solidFill>
                            <a:schemeClr val="tx1"/>
                          </a:solidFill>
                          <a:effectLst/>
                          <a:latin typeface="+mn-lt"/>
                          <a:ea typeface="+mn-ea"/>
                          <a:cs typeface="+mn-cs"/>
                        </a:rPr>
                        <a:t>Of Pudding </a:t>
                      </a:r>
                      <a:endParaRPr lang="en-GB" sz="11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3113295391"/>
                  </a:ext>
                </a:extLst>
              </a:tr>
            </a:tbl>
          </a:graphicData>
        </a:graphic>
      </p:graphicFrame>
      <p:sp>
        <p:nvSpPr>
          <p:cNvPr id="5" name="Google Shape;88;p1">
            <a:extLst>
              <a:ext uri="{FF2B5EF4-FFF2-40B4-BE49-F238E27FC236}">
                <a16:creationId xmlns:a16="http://schemas.microsoft.com/office/drawing/2014/main" id="{81A67A75-EE62-4B44-A317-C7F6DAA6BA92}"/>
              </a:ext>
            </a:extLst>
          </p:cNvPr>
          <p:cNvSpPr/>
          <p:nvPr/>
        </p:nvSpPr>
        <p:spPr>
          <a:xfrm>
            <a:off x="3939442" y="114211"/>
            <a:ext cx="4769255" cy="923330"/>
          </a:xfrm>
          <a:prstGeom prst="rect">
            <a:avLst/>
          </a:prstGeom>
          <a:noFill/>
          <a:ln>
            <a:noFill/>
          </a:ln>
          <a:effectLst>
            <a:outerShdw blurRad="149987" dist="250190" dir="8460000" algn="ctr">
              <a:srgbClr val="000000">
                <a:alpha val="27843"/>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dirty="0">
                <a:solidFill>
                  <a:schemeClr val="lt2"/>
                </a:solidFill>
                <a:latin typeface="Calibri"/>
                <a:ea typeface="Calibri"/>
                <a:cs typeface="Calibri"/>
                <a:sym typeface="Calibri"/>
              </a:rPr>
              <a:t> </a:t>
            </a:r>
            <a:r>
              <a:rPr lang="en-GB" sz="5400" b="1" i="0" u="none" strike="noStrike" cap="none" dirty="0">
                <a:solidFill>
                  <a:schemeClr val="tx1"/>
                </a:solidFill>
                <a:latin typeface="Calibri"/>
                <a:ea typeface="Calibri"/>
                <a:cs typeface="Calibri"/>
                <a:sym typeface="Calibri"/>
              </a:rPr>
              <a:t>MENU WEEK 2 </a:t>
            </a:r>
            <a:endParaRPr sz="5400" b="1" i="0" u="none" strike="noStrike" cap="none" dirty="0">
              <a:solidFill>
                <a:schemeClr val="tx1"/>
              </a:solidFill>
              <a:latin typeface="Calibri"/>
              <a:ea typeface="Calibri"/>
              <a:cs typeface="Calibri"/>
              <a:sym typeface="Calibri"/>
            </a:endParaRPr>
          </a:p>
        </p:txBody>
      </p:sp>
      <p:sp>
        <p:nvSpPr>
          <p:cNvPr id="6" name="Google Shape;90;p1">
            <a:extLst>
              <a:ext uri="{FF2B5EF4-FFF2-40B4-BE49-F238E27FC236}">
                <a16:creationId xmlns:a16="http://schemas.microsoft.com/office/drawing/2014/main" id="{2C878327-8B02-4AA7-BD56-90E95122D330}"/>
              </a:ext>
            </a:extLst>
          </p:cNvPr>
          <p:cNvSpPr/>
          <p:nvPr/>
        </p:nvSpPr>
        <p:spPr>
          <a:xfrm>
            <a:off x="3472389" y="6132427"/>
            <a:ext cx="5247222" cy="415458"/>
          </a:xfrm>
          <a:prstGeom prst="rect">
            <a:avLst/>
          </a:prstGeom>
          <a:solidFill>
            <a:srgbClr val="BBC3FD"/>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b="0" i="0" u="none" strike="noStrike" cap="none" dirty="0">
                <a:solidFill>
                  <a:schemeClr val="tx1"/>
                </a:solidFill>
                <a:latin typeface="Calibri" panose="020F0502020204030204" pitchFamily="34" charset="0"/>
                <a:ea typeface="Calibri"/>
                <a:cs typeface="Calibri" panose="020F0502020204030204" pitchFamily="34" charset="0"/>
                <a:sym typeface="Calibri"/>
              </a:rPr>
              <a:t>Wholemeal bread, fresh salads, a variety of seasonal fresh fruit, yogurts &amp; jacket potatoes.</a:t>
            </a:r>
            <a:endParaRPr dirty="0">
              <a:solidFill>
                <a:schemeClr val="tx1"/>
              </a:solidFill>
              <a:latin typeface="Calibri" panose="020F0502020204030204" pitchFamily="34" charset="0"/>
              <a:cs typeface="Calibri" panose="020F0502020204030204" pitchFamily="34" charset="0"/>
            </a:endParaRPr>
          </a:p>
          <a:p>
            <a:pPr marL="0" marR="0" lvl="0" indent="0" algn="ctr" rtl="0">
              <a:spcBef>
                <a:spcPts val="0"/>
              </a:spcBef>
              <a:spcAft>
                <a:spcPts val="0"/>
              </a:spcAft>
              <a:buNone/>
            </a:pPr>
            <a:r>
              <a:rPr lang="en-GB" sz="1050" dirty="0">
                <a:solidFill>
                  <a:schemeClr val="tx1"/>
                </a:solidFill>
                <a:latin typeface="Calibri" panose="020F0502020204030204" pitchFamily="34" charset="0"/>
                <a:ea typeface="Calibri"/>
                <a:cs typeface="Calibri" panose="020F0502020204030204" pitchFamily="34" charset="0"/>
                <a:sym typeface="Calibri"/>
              </a:rPr>
              <a:t>Please note that all our dishes can be adapted to suit the majority of dietary requirements</a:t>
            </a:r>
            <a:endParaRPr sz="5400" b="1" cap="none" dirty="0">
              <a:solidFill>
                <a:schemeClr val="tx1"/>
              </a:solidFill>
              <a:latin typeface="Calibri" panose="020F0502020204030204" pitchFamily="34" charset="0"/>
              <a:ea typeface="Calibri"/>
              <a:cs typeface="Calibri" panose="020F0502020204030204" pitchFamily="34" charset="0"/>
              <a:sym typeface="Calibri"/>
            </a:endParaRPr>
          </a:p>
        </p:txBody>
      </p:sp>
      <p:sp>
        <p:nvSpPr>
          <p:cNvPr id="7" name="Google Shape;91;p1">
            <a:extLst>
              <a:ext uri="{FF2B5EF4-FFF2-40B4-BE49-F238E27FC236}">
                <a16:creationId xmlns:a16="http://schemas.microsoft.com/office/drawing/2014/main" id="{31FF8857-E935-4BB1-B0ED-704DB8374AB7}"/>
              </a:ext>
            </a:extLst>
          </p:cNvPr>
          <p:cNvSpPr txBox="1"/>
          <p:nvPr/>
        </p:nvSpPr>
        <p:spPr>
          <a:xfrm>
            <a:off x="155311" y="1828731"/>
            <a:ext cx="1564640" cy="25698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50" dirty="0">
                <a:solidFill>
                  <a:schemeClr val="tx1"/>
                </a:solidFill>
                <a:latin typeface="Calibri"/>
                <a:ea typeface="Calibri"/>
                <a:cs typeface="Calibri"/>
                <a:sym typeface="Calibri"/>
              </a:rPr>
              <a:t>1. Celery</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2. Gluten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3. Crustaceans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4. Eggs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5. Fish</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6. Lupin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7. Milk</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8. Molluscs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9. Mustard</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10. Peanuts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11. Sesame</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12. Soybeans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13. Sulphites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14. Tree 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cs typeface="Calibri"/>
                <a:sym typeface="Calibri"/>
              </a:rPr>
              <a:t>A/F Allergen Free</a:t>
            </a:r>
            <a:endParaRPr dirty="0">
              <a:solidFill>
                <a:schemeClr val="tx1"/>
              </a:solidFill>
            </a:endParaRPr>
          </a:p>
        </p:txBody>
      </p:sp>
      <p:sp>
        <p:nvSpPr>
          <p:cNvPr id="8" name="Google Shape;92;p1">
            <a:extLst>
              <a:ext uri="{FF2B5EF4-FFF2-40B4-BE49-F238E27FC236}">
                <a16:creationId xmlns:a16="http://schemas.microsoft.com/office/drawing/2014/main" id="{165C23CF-0EDE-4948-854F-B6B24BF313CF}"/>
              </a:ext>
            </a:extLst>
          </p:cNvPr>
          <p:cNvSpPr txBox="1"/>
          <p:nvPr/>
        </p:nvSpPr>
        <p:spPr>
          <a:xfrm>
            <a:off x="71085" y="1436949"/>
            <a:ext cx="146981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dirty="0">
                <a:solidFill>
                  <a:schemeClr val="tx1"/>
                </a:solidFill>
                <a:latin typeface="Calibri"/>
                <a:ea typeface="Calibri"/>
                <a:cs typeface="Calibri"/>
                <a:sym typeface="Calibri"/>
              </a:rPr>
              <a:t>ALLERGEN KEY</a:t>
            </a:r>
            <a:endParaRPr sz="1200" dirty="0">
              <a:solidFill>
                <a:schemeClr val="tx1"/>
              </a:solidFill>
              <a:latin typeface="Calibri"/>
              <a:ea typeface="Calibri"/>
              <a:cs typeface="Calibri"/>
              <a:sym typeface="Calibri"/>
            </a:endParaRPr>
          </a:p>
        </p:txBody>
      </p:sp>
      <p:sp>
        <p:nvSpPr>
          <p:cNvPr id="9" name="Google Shape;93;p1">
            <a:extLst>
              <a:ext uri="{FF2B5EF4-FFF2-40B4-BE49-F238E27FC236}">
                <a16:creationId xmlns:a16="http://schemas.microsoft.com/office/drawing/2014/main" id="{4174C87A-CA93-4FB1-BAF0-C27C7E6BE118}"/>
              </a:ext>
            </a:extLst>
          </p:cNvPr>
          <p:cNvSpPr txBox="1"/>
          <p:nvPr/>
        </p:nvSpPr>
        <p:spPr>
          <a:xfrm>
            <a:off x="75688" y="5782309"/>
            <a:ext cx="1855894"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solidFill>
                <a:latin typeface="Calibri"/>
                <a:ea typeface="Calibri"/>
                <a:cs typeface="Calibri"/>
                <a:sym typeface="Calibri"/>
              </a:rPr>
              <a:t>Catering provided by Greenshaw</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Learning Trust.</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products are locally sourced</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wherever possible.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food is cooked fresh on the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school site each day.</a:t>
            </a:r>
            <a:endParaRPr dirty="0">
              <a:solidFill>
                <a:schemeClr val="tx1"/>
              </a:solidFill>
            </a:endParaRPr>
          </a:p>
        </p:txBody>
      </p:sp>
      <p:pic>
        <p:nvPicPr>
          <p:cNvPr id="10" name="Google Shape;95;p1">
            <a:extLst>
              <a:ext uri="{FF2B5EF4-FFF2-40B4-BE49-F238E27FC236}">
                <a16:creationId xmlns:a16="http://schemas.microsoft.com/office/drawing/2014/main" id="{E5F4219B-3D6A-4C1C-BBE7-4644599370FC}"/>
              </a:ext>
            </a:extLst>
          </p:cNvPr>
          <p:cNvPicPr preferRelativeResize="0"/>
          <p:nvPr/>
        </p:nvPicPr>
        <p:blipFill rotWithShape="1">
          <a:blip r:embed="rId6">
            <a:alphaModFix/>
          </a:blip>
          <a:srcRect/>
          <a:stretch/>
        </p:blipFill>
        <p:spPr>
          <a:xfrm>
            <a:off x="10878222" y="6259398"/>
            <a:ext cx="1158467" cy="477203"/>
          </a:xfrm>
          <a:prstGeom prst="rect">
            <a:avLst/>
          </a:prstGeom>
          <a:noFill/>
          <a:ln>
            <a:noFill/>
          </a:ln>
        </p:spPr>
      </p:pic>
      <p:sp>
        <p:nvSpPr>
          <p:cNvPr id="11" name="TextBox 10">
            <a:extLst>
              <a:ext uri="{FF2B5EF4-FFF2-40B4-BE49-F238E27FC236}">
                <a16:creationId xmlns:a16="http://schemas.microsoft.com/office/drawing/2014/main" id="{9AF19D15-7A90-4500-BFBA-E473DED337E2}"/>
              </a:ext>
            </a:extLst>
          </p:cNvPr>
          <p:cNvSpPr txBox="1"/>
          <p:nvPr/>
        </p:nvSpPr>
        <p:spPr>
          <a:xfrm>
            <a:off x="2079582" y="6024665"/>
            <a:ext cx="1299835" cy="523220"/>
          </a:xfrm>
          <a:prstGeom prst="rect">
            <a:avLst/>
          </a:prstGeom>
          <a:noFill/>
        </p:spPr>
        <p:txBody>
          <a:bodyPr wrap="square" rtlCol="0">
            <a:spAutoFit/>
          </a:bodyPr>
          <a:lstStyle/>
          <a:p>
            <a:pPr lvl="0" algn="ctr"/>
            <a:r>
              <a:rPr lang="en-GB" b="1" dirty="0">
                <a:solidFill>
                  <a:schemeClr val="tx1"/>
                </a:solidFill>
              </a:rPr>
              <a:t>AVAILABLE DAILY </a:t>
            </a:r>
            <a:endParaRPr lang="en-GB" dirty="0">
              <a:solidFill>
                <a:schemeClr val="tx1"/>
              </a:solidFill>
            </a:endParaRPr>
          </a:p>
        </p:txBody>
      </p:sp>
      <p:pic>
        <p:nvPicPr>
          <p:cNvPr id="15" name="Picture 14">
            <a:extLst>
              <a:ext uri="{FF2B5EF4-FFF2-40B4-BE49-F238E27FC236}">
                <a16:creationId xmlns:a16="http://schemas.microsoft.com/office/drawing/2014/main" id="{D10D2AAE-BDD5-472F-87E9-EA4B059C1159}"/>
              </a:ext>
            </a:extLst>
          </p:cNvPr>
          <p:cNvPicPr>
            <a:picLocks noChangeAspect="1"/>
          </p:cNvPicPr>
          <p:nvPr/>
        </p:nvPicPr>
        <p:blipFill>
          <a:blip r:embed="rId7"/>
          <a:stretch>
            <a:fillRect/>
          </a:stretch>
        </p:blipFill>
        <p:spPr>
          <a:xfrm>
            <a:off x="9125664" y="4732484"/>
            <a:ext cx="465813" cy="258526"/>
          </a:xfrm>
          <a:prstGeom prst="rect">
            <a:avLst/>
          </a:prstGeom>
        </p:spPr>
      </p:pic>
      <p:pic>
        <p:nvPicPr>
          <p:cNvPr id="16" name="Picture 15">
            <a:extLst>
              <a:ext uri="{FF2B5EF4-FFF2-40B4-BE49-F238E27FC236}">
                <a16:creationId xmlns:a16="http://schemas.microsoft.com/office/drawing/2014/main" id="{7CECB3ED-F2C4-40F0-BC85-E332CAE2935F}"/>
              </a:ext>
            </a:extLst>
          </p:cNvPr>
          <p:cNvPicPr>
            <a:picLocks noChangeAspect="1"/>
          </p:cNvPicPr>
          <p:nvPr/>
        </p:nvPicPr>
        <p:blipFill>
          <a:blip r:embed="rId8"/>
          <a:stretch>
            <a:fillRect/>
          </a:stretch>
        </p:blipFill>
        <p:spPr>
          <a:xfrm>
            <a:off x="10977878" y="2359965"/>
            <a:ext cx="684256" cy="1499080"/>
          </a:xfrm>
          <a:prstGeom prst="rect">
            <a:avLst/>
          </a:prstGeom>
        </p:spPr>
      </p:pic>
      <p:sp>
        <p:nvSpPr>
          <p:cNvPr id="17" name="TextBox 16">
            <a:extLst>
              <a:ext uri="{FF2B5EF4-FFF2-40B4-BE49-F238E27FC236}">
                <a16:creationId xmlns:a16="http://schemas.microsoft.com/office/drawing/2014/main" id="{16A0EAD9-78E1-4FD2-A1D0-280D612235F9}"/>
              </a:ext>
            </a:extLst>
          </p:cNvPr>
          <p:cNvSpPr txBox="1"/>
          <p:nvPr/>
        </p:nvSpPr>
        <p:spPr>
          <a:xfrm>
            <a:off x="10778736" y="4241989"/>
            <a:ext cx="1257953" cy="1815882"/>
          </a:xfrm>
          <a:prstGeom prst="rect">
            <a:avLst/>
          </a:prstGeom>
          <a:noFill/>
        </p:spPr>
        <p:txBody>
          <a:bodyPr wrap="square" rtlCol="0">
            <a:spAutoFit/>
          </a:bodyPr>
          <a:lstStyle/>
          <a:p>
            <a:r>
              <a:rPr lang="en-GB" sz="800" dirty="0"/>
              <a:t>"We are dedicated to minimizing our carbon footprint by actively reducing food waste throughout our operations, from sourcing to serving. Through staff training, supplier collaboration, and customer engagement, we are committed to making a positive environmental impact." </a:t>
            </a:r>
          </a:p>
        </p:txBody>
      </p:sp>
      <p:pic>
        <p:nvPicPr>
          <p:cNvPr id="21" name="Picture 20">
            <a:extLst>
              <a:ext uri="{FF2B5EF4-FFF2-40B4-BE49-F238E27FC236}">
                <a16:creationId xmlns:a16="http://schemas.microsoft.com/office/drawing/2014/main" id="{E60677C0-DAB3-4692-9C0F-0A28EB355DC5}"/>
              </a:ext>
            </a:extLst>
          </p:cNvPr>
          <p:cNvPicPr>
            <a:picLocks noChangeAspect="1"/>
          </p:cNvPicPr>
          <p:nvPr/>
        </p:nvPicPr>
        <p:blipFill>
          <a:blip r:embed="rId7"/>
          <a:stretch>
            <a:fillRect/>
          </a:stretch>
        </p:blipFill>
        <p:spPr>
          <a:xfrm>
            <a:off x="9125629" y="2835587"/>
            <a:ext cx="465813" cy="258526"/>
          </a:xfrm>
          <a:prstGeom prst="rect">
            <a:avLst/>
          </a:prstGeom>
        </p:spPr>
      </p:pic>
      <p:pic>
        <p:nvPicPr>
          <p:cNvPr id="22" name="Picture 21">
            <a:extLst>
              <a:ext uri="{FF2B5EF4-FFF2-40B4-BE49-F238E27FC236}">
                <a16:creationId xmlns:a16="http://schemas.microsoft.com/office/drawing/2014/main" id="{36B8BB60-F293-45DF-80D4-FAF39B321492}"/>
              </a:ext>
            </a:extLst>
          </p:cNvPr>
          <p:cNvPicPr>
            <a:picLocks noChangeAspect="1"/>
          </p:cNvPicPr>
          <p:nvPr/>
        </p:nvPicPr>
        <p:blipFill>
          <a:blip r:embed="rId9"/>
          <a:stretch>
            <a:fillRect/>
          </a:stretch>
        </p:blipFill>
        <p:spPr>
          <a:xfrm>
            <a:off x="4242057" y="5837035"/>
            <a:ext cx="465813" cy="260250"/>
          </a:xfrm>
          <a:prstGeom prst="rect">
            <a:avLst/>
          </a:prstGeom>
        </p:spPr>
      </p:pic>
      <p:pic>
        <p:nvPicPr>
          <p:cNvPr id="29" name="Picture 28">
            <a:extLst>
              <a:ext uri="{FF2B5EF4-FFF2-40B4-BE49-F238E27FC236}">
                <a16:creationId xmlns:a16="http://schemas.microsoft.com/office/drawing/2014/main" id="{2D05F388-0F9E-4E09-8A0D-F8FBC04E4E1E}"/>
              </a:ext>
            </a:extLst>
          </p:cNvPr>
          <p:cNvPicPr>
            <a:picLocks noChangeAspect="1"/>
          </p:cNvPicPr>
          <p:nvPr/>
        </p:nvPicPr>
        <p:blipFill>
          <a:blip r:embed="rId10"/>
          <a:stretch>
            <a:fillRect/>
          </a:stretch>
        </p:blipFill>
        <p:spPr>
          <a:xfrm>
            <a:off x="6474818" y="1771760"/>
            <a:ext cx="289687" cy="289687"/>
          </a:xfrm>
          <a:prstGeom prst="rect">
            <a:avLst/>
          </a:prstGeom>
        </p:spPr>
      </p:pic>
      <p:pic>
        <p:nvPicPr>
          <p:cNvPr id="30" name="Picture 29">
            <a:extLst>
              <a:ext uri="{FF2B5EF4-FFF2-40B4-BE49-F238E27FC236}">
                <a16:creationId xmlns:a16="http://schemas.microsoft.com/office/drawing/2014/main" id="{1CF45F45-366A-4D5B-8941-21309B354A56}"/>
              </a:ext>
            </a:extLst>
          </p:cNvPr>
          <p:cNvPicPr>
            <a:picLocks noChangeAspect="1"/>
          </p:cNvPicPr>
          <p:nvPr/>
        </p:nvPicPr>
        <p:blipFill>
          <a:blip r:embed="rId10"/>
          <a:stretch>
            <a:fillRect/>
          </a:stretch>
        </p:blipFill>
        <p:spPr>
          <a:xfrm>
            <a:off x="6474065" y="2744871"/>
            <a:ext cx="289687" cy="289687"/>
          </a:xfrm>
          <a:prstGeom prst="rect">
            <a:avLst/>
          </a:prstGeom>
        </p:spPr>
      </p:pic>
      <p:pic>
        <p:nvPicPr>
          <p:cNvPr id="31" name="Picture 30">
            <a:extLst>
              <a:ext uri="{FF2B5EF4-FFF2-40B4-BE49-F238E27FC236}">
                <a16:creationId xmlns:a16="http://schemas.microsoft.com/office/drawing/2014/main" id="{F17A0CE1-1582-4CD4-BB93-A383E0275A80}"/>
              </a:ext>
            </a:extLst>
          </p:cNvPr>
          <p:cNvPicPr>
            <a:picLocks noChangeAspect="1"/>
          </p:cNvPicPr>
          <p:nvPr/>
        </p:nvPicPr>
        <p:blipFill>
          <a:blip r:embed="rId10"/>
          <a:stretch>
            <a:fillRect/>
          </a:stretch>
        </p:blipFill>
        <p:spPr>
          <a:xfrm>
            <a:off x="6474818" y="3645460"/>
            <a:ext cx="289687" cy="289687"/>
          </a:xfrm>
          <a:prstGeom prst="rect">
            <a:avLst/>
          </a:prstGeom>
        </p:spPr>
      </p:pic>
      <p:pic>
        <p:nvPicPr>
          <p:cNvPr id="33" name="Picture 32">
            <a:extLst>
              <a:ext uri="{FF2B5EF4-FFF2-40B4-BE49-F238E27FC236}">
                <a16:creationId xmlns:a16="http://schemas.microsoft.com/office/drawing/2014/main" id="{F4FEF752-0F6A-4625-8C38-7398F883B58C}"/>
              </a:ext>
            </a:extLst>
          </p:cNvPr>
          <p:cNvPicPr>
            <a:picLocks noChangeAspect="1"/>
          </p:cNvPicPr>
          <p:nvPr/>
        </p:nvPicPr>
        <p:blipFill>
          <a:blip r:embed="rId10"/>
          <a:stretch>
            <a:fillRect/>
          </a:stretch>
        </p:blipFill>
        <p:spPr>
          <a:xfrm>
            <a:off x="6474818" y="5422464"/>
            <a:ext cx="289687" cy="289687"/>
          </a:xfrm>
          <a:prstGeom prst="rect">
            <a:avLst/>
          </a:prstGeom>
        </p:spPr>
      </p:pic>
      <p:pic>
        <p:nvPicPr>
          <p:cNvPr id="35" name="Picture 34">
            <a:extLst>
              <a:ext uri="{FF2B5EF4-FFF2-40B4-BE49-F238E27FC236}">
                <a16:creationId xmlns:a16="http://schemas.microsoft.com/office/drawing/2014/main" id="{34C1A033-BDF5-42D0-A5D3-4A10BB63FF2C}"/>
              </a:ext>
            </a:extLst>
          </p:cNvPr>
          <p:cNvPicPr>
            <a:picLocks noChangeAspect="1"/>
          </p:cNvPicPr>
          <p:nvPr/>
        </p:nvPicPr>
        <p:blipFill>
          <a:blip r:embed="rId11"/>
          <a:stretch>
            <a:fillRect/>
          </a:stretch>
        </p:blipFill>
        <p:spPr>
          <a:xfrm>
            <a:off x="108843" y="15863"/>
            <a:ext cx="1789584" cy="1182708"/>
          </a:xfrm>
          <a:prstGeom prst="rect">
            <a:avLst/>
          </a:prstGeom>
        </p:spPr>
      </p:pic>
      <p:pic>
        <p:nvPicPr>
          <p:cNvPr id="39" name="Picture 38">
            <a:extLst>
              <a:ext uri="{FF2B5EF4-FFF2-40B4-BE49-F238E27FC236}">
                <a16:creationId xmlns:a16="http://schemas.microsoft.com/office/drawing/2014/main" id="{E10E2B34-F837-4D1F-8A26-8077F2DFE520}"/>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9473986" y="5740030"/>
            <a:ext cx="1404236" cy="1034404"/>
          </a:xfrm>
          <a:prstGeom prst="rect">
            <a:avLst/>
          </a:prstGeom>
          <a:effectLst>
            <a:outerShdw blurRad="50800" dist="50800" dir="5400000" sx="1000" sy="1000" algn="ctr" rotWithShape="0">
              <a:srgbClr val="000000"/>
            </a:outerShdw>
            <a:softEdge rad="12700"/>
          </a:effectLst>
        </p:spPr>
      </p:pic>
      <p:pic>
        <p:nvPicPr>
          <p:cNvPr id="37" name="Picture 36">
            <a:extLst>
              <a:ext uri="{FF2B5EF4-FFF2-40B4-BE49-F238E27FC236}">
                <a16:creationId xmlns:a16="http://schemas.microsoft.com/office/drawing/2014/main" id="{A5C99BED-CF9E-4FE4-95F0-9808C3DF9C36}"/>
              </a:ext>
            </a:extLst>
          </p:cNvPr>
          <p:cNvPicPr>
            <a:picLocks noChangeAspect="1"/>
          </p:cNvPicPr>
          <p:nvPr/>
        </p:nvPicPr>
        <p:blipFill>
          <a:blip r:embed="rId7"/>
          <a:stretch>
            <a:fillRect/>
          </a:stretch>
        </p:blipFill>
        <p:spPr>
          <a:xfrm>
            <a:off x="4242058" y="1787340"/>
            <a:ext cx="465813" cy="258526"/>
          </a:xfrm>
          <a:prstGeom prst="rect">
            <a:avLst/>
          </a:prstGeom>
        </p:spPr>
      </p:pic>
      <p:pic>
        <p:nvPicPr>
          <p:cNvPr id="41" name="Picture 40">
            <a:extLst>
              <a:ext uri="{FF2B5EF4-FFF2-40B4-BE49-F238E27FC236}">
                <a16:creationId xmlns:a16="http://schemas.microsoft.com/office/drawing/2014/main" id="{BC4C5F1B-59BC-4965-9052-01B16112CB11}"/>
              </a:ext>
            </a:extLst>
          </p:cNvPr>
          <p:cNvPicPr>
            <a:picLocks noChangeAspect="1"/>
          </p:cNvPicPr>
          <p:nvPr/>
        </p:nvPicPr>
        <p:blipFill>
          <a:blip r:embed="rId9"/>
          <a:stretch>
            <a:fillRect/>
          </a:stretch>
        </p:blipFill>
        <p:spPr>
          <a:xfrm>
            <a:off x="5947757" y="2933931"/>
            <a:ext cx="460605" cy="258526"/>
          </a:xfrm>
          <a:prstGeom prst="rect">
            <a:avLst/>
          </a:prstGeom>
        </p:spPr>
      </p:pic>
      <p:pic>
        <p:nvPicPr>
          <p:cNvPr id="43" name="Picture 42">
            <a:extLst>
              <a:ext uri="{FF2B5EF4-FFF2-40B4-BE49-F238E27FC236}">
                <a16:creationId xmlns:a16="http://schemas.microsoft.com/office/drawing/2014/main" id="{451F08BE-F57B-470E-A062-E012E861E4F8}"/>
              </a:ext>
            </a:extLst>
          </p:cNvPr>
          <p:cNvPicPr>
            <a:picLocks noChangeAspect="1"/>
          </p:cNvPicPr>
          <p:nvPr/>
        </p:nvPicPr>
        <p:blipFill>
          <a:blip r:embed="rId9"/>
          <a:stretch>
            <a:fillRect/>
          </a:stretch>
        </p:blipFill>
        <p:spPr>
          <a:xfrm>
            <a:off x="4247266" y="3859045"/>
            <a:ext cx="460605" cy="258527"/>
          </a:xfrm>
          <a:prstGeom prst="rect">
            <a:avLst/>
          </a:prstGeom>
        </p:spPr>
      </p:pic>
      <p:graphicFrame>
        <p:nvGraphicFramePr>
          <p:cNvPr id="47" name="Object 46">
            <a:extLst>
              <a:ext uri="{FF2B5EF4-FFF2-40B4-BE49-F238E27FC236}">
                <a16:creationId xmlns:a16="http://schemas.microsoft.com/office/drawing/2014/main" id="{FB75EDBB-8BDF-426E-8A95-51E7BB6A5205}"/>
              </a:ext>
            </a:extLst>
          </p:cNvPr>
          <p:cNvGraphicFramePr>
            <a:graphicFrameLocks noChangeAspect="1"/>
          </p:cNvGraphicFramePr>
          <p:nvPr>
            <p:extLst>
              <p:ext uri="{D42A27DB-BD31-4B8C-83A1-F6EECF244321}">
                <p14:modId xmlns:p14="http://schemas.microsoft.com/office/powerpoint/2010/main" val="1779625464"/>
              </p:ext>
            </p:extLst>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name="Acrobat Document" r:id="rId14" imgW="2190598" imgH="1361936" progId="Acrobat.Document.DC">
                  <p:embed/>
                </p:oleObj>
              </mc:Choice>
              <mc:Fallback>
                <p:oleObj name="Acrobat Document" r:id="rId14" imgW="2190598" imgH="1361936" progId="Acrobat.Document.DC">
                  <p:embed/>
                  <p:pic>
                    <p:nvPicPr>
                      <p:cNvPr id="47" name="Object 46">
                        <a:extLst>
                          <a:ext uri="{FF2B5EF4-FFF2-40B4-BE49-F238E27FC236}">
                            <a16:creationId xmlns:a16="http://schemas.microsoft.com/office/drawing/2014/main" id="{FB75EDBB-8BDF-426E-8A95-51E7BB6A5205}"/>
                          </a:ext>
                        </a:extLst>
                      </p:cNvPr>
                      <p:cNvPicPr/>
                      <p:nvPr/>
                    </p:nvPicPr>
                    <p:blipFill>
                      <a:blip r:embed="rId15"/>
                      <a:stretch>
                        <a:fillRect/>
                      </a:stretch>
                    </p:blipFill>
                    <p:spPr>
                      <a:xfrm>
                        <a:off x="10747602" y="1384023"/>
                        <a:ext cx="1133848" cy="704958"/>
                      </a:xfrm>
                      <a:prstGeom prst="rect">
                        <a:avLst/>
                      </a:prstGeom>
                    </p:spPr>
                  </p:pic>
                </p:oleObj>
              </mc:Fallback>
            </mc:AlternateContent>
          </a:graphicData>
        </a:graphic>
      </p:graphicFrame>
      <p:pic>
        <p:nvPicPr>
          <p:cNvPr id="3" name="Picture 2">
            <a:extLst>
              <a:ext uri="{FF2B5EF4-FFF2-40B4-BE49-F238E27FC236}">
                <a16:creationId xmlns:a16="http://schemas.microsoft.com/office/drawing/2014/main" id="{820942EB-9C17-47D4-AC4C-DD24C8B94FA4}"/>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778736" y="276240"/>
            <a:ext cx="1047777" cy="1047777"/>
          </a:xfrm>
          <a:prstGeom prst="rect">
            <a:avLst/>
          </a:prstGeom>
        </p:spPr>
      </p:pic>
      <p:pic>
        <p:nvPicPr>
          <p:cNvPr id="2" name="Picture 1">
            <a:extLst>
              <a:ext uri="{FF2B5EF4-FFF2-40B4-BE49-F238E27FC236}">
                <a16:creationId xmlns:a16="http://schemas.microsoft.com/office/drawing/2014/main" id="{76A3DD94-7571-8155-FF3E-C88A927CFF2D}"/>
              </a:ext>
            </a:extLst>
          </p:cNvPr>
          <p:cNvPicPr>
            <a:picLocks noChangeAspect="1"/>
          </p:cNvPicPr>
          <p:nvPr/>
        </p:nvPicPr>
        <p:blipFill>
          <a:blip r:embed="rId7"/>
          <a:stretch>
            <a:fillRect/>
          </a:stretch>
        </p:blipFill>
        <p:spPr>
          <a:xfrm>
            <a:off x="4242057" y="2869692"/>
            <a:ext cx="465813" cy="258526"/>
          </a:xfrm>
          <a:prstGeom prst="rect">
            <a:avLst/>
          </a:prstGeom>
        </p:spPr>
      </p:pic>
      <p:pic>
        <p:nvPicPr>
          <p:cNvPr id="12" name="Picture 11">
            <a:extLst>
              <a:ext uri="{FF2B5EF4-FFF2-40B4-BE49-F238E27FC236}">
                <a16:creationId xmlns:a16="http://schemas.microsoft.com/office/drawing/2014/main" id="{738F139A-00C9-E207-3906-4CC6D6A906FB}"/>
              </a:ext>
            </a:extLst>
          </p:cNvPr>
          <p:cNvPicPr>
            <a:picLocks noChangeAspect="1"/>
          </p:cNvPicPr>
          <p:nvPr/>
        </p:nvPicPr>
        <p:blipFill>
          <a:blip r:embed="rId7"/>
          <a:stretch>
            <a:fillRect/>
          </a:stretch>
        </p:blipFill>
        <p:spPr>
          <a:xfrm>
            <a:off x="5947758" y="1792514"/>
            <a:ext cx="465813" cy="258526"/>
          </a:xfrm>
          <a:prstGeom prst="rect">
            <a:avLst/>
          </a:prstGeom>
        </p:spPr>
      </p:pic>
      <p:pic>
        <p:nvPicPr>
          <p:cNvPr id="13" name="Picture 12">
            <a:extLst>
              <a:ext uri="{FF2B5EF4-FFF2-40B4-BE49-F238E27FC236}">
                <a16:creationId xmlns:a16="http://schemas.microsoft.com/office/drawing/2014/main" id="{D683BF8A-4F1F-9D38-9AC1-58A17F47259F}"/>
              </a:ext>
            </a:extLst>
          </p:cNvPr>
          <p:cNvPicPr>
            <a:picLocks noChangeAspect="1"/>
          </p:cNvPicPr>
          <p:nvPr/>
        </p:nvPicPr>
        <p:blipFill>
          <a:blip r:embed="rId9"/>
          <a:stretch>
            <a:fillRect/>
          </a:stretch>
        </p:blipFill>
        <p:spPr>
          <a:xfrm>
            <a:off x="5947758" y="3859044"/>
            <a:ext cx="460605" cy="258527"/>
          </a:xfrm>
          <a:prstGeom prst="rect">
            <a:avLst/>
          </a:prstGeom>
        </p:spPr>
      </p:pic>
      <p:pic>
        <p:nvPicPr>
          <p:cNvPr id="14" name="Picture 13">
            <a:extLst>
              <a:ext uri="{FF2B5EF4-FFF2-40B4-BE49-F238E27FC236}">
                <a16:creationId xmlns:a16="http://schemas.microsoft.com/office/drawing/2014/main" id="{89636D58-A4BE-713C-67DF-56E58E6A0555}"/>
              </a:ext>
            </a:extLst>
          </p:cNvPr>
          <p:cNvPicPr>
            <a:picLocks noChangeAspect="1"/>
          </p:cNvPicPr>
          <p:nvPr/>
        </p:nvPicPr>
        <p:blipFill>
          <a:blip r:embed="rId9"/>
          <a:stretch>
            <a:fillRect/>
          </a:stretch>
        </p:blipFill>
        <p:spPr>
          <a:xfrm>
            <a:off x="5947757" y="4732483"/>
            <a:ext cx="460605" cy="258527"/>
          </a:xfrm>
          <a:prstGeom prst="rect">
            <a:avLst/>
          </a:prstGeom>
        </p:spPr>
      </p:pic>
      <p:pic>
        <p:nvPicPr>
          <p:cNvPr id="18" name="Picture 17">
            <a:extLst>
              <a:ext uri="{FF2B5EF4-FFF2-40B4-BE49-F238E27FC236}">
                <a16:creationId xmlns:a16="http://schemas.microsoft.com/office/drawing/2014/main" id="{D299EC5E-068B-6864-8767-761DA34241CD}"/>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242057" y="4726229"/>
            <a:ext cx="465813" cy="258526"/>
          </a:xfrm>
          <a:prstGeom prst="rect">
            <a:avLst/>
          </a:prstGeom>
        </p:spPr>
      </p:pic>
      <p:pic>
        <p:nvPicPr>
          <p:cNvPr id="19" name="Picture 18">
            <a:extLst>
              <a:ext uri="{FF2B5EF4-FFF2-40B4-BE49-F238E27FC236}">
                <a16:creationId xmlns:a16="http://schemas.microsoft.com/office/drawing/2014/main" id="{2045C6F4-2446-06B9-E315-4CAB28A8D627}"/>
              </a:ext>
            </a:extLst>
          </p:cNvPr>
          <p:cNvPicPr>
            <a:picLocks noChangeAspect="1"/>
          </p:cNvPicPr>
          <p:nvPr/>
        </p:nvPicPr>
        <p:blipFill>
          <a:blip r:embed="rId9"/>
          <a:stretch>
            <a:fillRect/>
          </a:stretch>
        </p:blipFill>
        <p:spPr>
          <a:xfrm>
            <a:off x="5963587" y="5834334"/>
            <a:ext cx="460605" cy="258527"/>
          </a:xfrm>
          <a:prstGeom prst="rect">
            <a:avLst/>
          </a:prstGeom>
        </p:spPr>
      </p:pic>
      <p:pic>
        <p:nvPicPr>
          <p:cNvPr id="20" name="Picture 19">
            <a:extLst>
              <a:ext uri="{FF2B5EF4-FFF2-40B4-BE49-F238E27FC236}">
                <a16:creationId xmlns:a16="http://schemas.microsoft.com/office/drawing/2014/main" id="{928B64DB-C37B-F45E-AD7D-FCBF5C6A4547}"/>
              </a:ext>
            </a:extLst>
          </p:cNvPr>
          <p:cNvPicPr>
            <a:picLocks noChangeAspect="1"/>
          </p:cNvPicPr>
          <p:nvPr/>
        </p:nvPicPr>
        <p:blipFill>
          <a:blip r:embed="rId7"/>
          <a:stretch>
            <a:fillRect/>
          </a:stretch>
        </p:blipFill>
        <p:spPr>
          <a:xfrm>
            <a:off x="9125630" y="1796881"/>
            <a:ext cx="465813" cy="289686"/>
          </a:xfrm>
          <a:prstGeom prst="rect">
            <a:avLst/>
          </a:prstGeom>
        </p:spPr>
      </p:pic>
      <p:pic>
        <p:nvPicPr>
          <p:cNvPr id="23" name="Picture 22">
            <a:extLst>
              <a:ext uri="{FF2B5EF4-FFF2-40B4-BE49-F238E27FC236}">
                <a16:creationId xmlns:a16="http://schemas.microsoft.com/office/drawing/2014/main" id="{BA248FB4-4D33-E6B6-88F7-24D12E0EE5AA}"/>
              </a:ext>
            </a:extLst>
          </p:cNvPr>
          <p:cNvPicPr>
            <a:picLocks noChangeAspect="1"/>
          </p:cNvPicPr>
          <p:nvPr/>
        </p:nvPicPr>
        <p:blipFill>
          <a:blip r:embed="rId7"/>
          <a:stretch>
            <a:fillRect/>
          </a:stretch>
        </p:blipFill>
        <p:spPr>
          <a:xfrm>
            <a:off x="9125630" y="3806317"/>
            <a:ext cx="465813" cy="258526"/>
          </a:xfrm>
          <a:prstGeom prst="rect">
            <a:avLst/>
          </a:prstGeom>
        </p:spPr>
      </p:pic>
    </p:spTree>
    <p:extLst>
      <p:ext uri="{BB962C8B-B14F-4D97-AF65-F5344CB8AC3E}">
        <p14:creationId xmlns:p14="http://schemas.microsoft.com/office/powerpoint/2010/main" val="312166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582</Words>
  <Application>Microsoft Office PowerPoint</Application>
  <PresentationFormat>Widescreen</PresentationFormat>
  <Paragraphs>160</Paragraphs>
  <Slides>2</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7" baseType="lpstr">
      <vt:lpstr>Arial</vt:lpstr>
      <vt:lpstr>Calibri</vt:lpstr>
      <vt:lpstr>Calibri Light</vt:lpstr>
      <vt:lpstr>Office Theme</vt:lpstr>
      <vt:lpstr>Acrobat Document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Edward Leonard</dc:creator>
  <cp:lastModifiedBy>Nicola Inns</cp:lastModifiedBy>
  <cp:revision>68</cp:revision>
  <dcterms:created xsi:type="dcterms:W3CDTF">2024-11-01T11:46:17Z</dcterms:created>
  <dcterms:modified xsi:type="dcterms:W3CDTF">2025-10-29T12:20:16Z</dcterms:modified>
</cp:coreProperties>
</file>