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C3FD"/>
    <a:srgbClr val="F35FAD"/>
    <a:srgbClr val="F5A5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2" d="100"/>
          <a:sy n="82" d="100"/>
        </p:scale>
        <p:origin x="67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BC76-6B5A-4EF3-A804-B26CA292C8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05EA5F-93E7-4ACC-98B5-2E89C0E603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EA58F7-90F7-4987-8EA2-12F9F9327B8C}"/>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5" name="Footer Placeholder 4">
            <a:extLst>
              <a:ext uri="{FF2B5EF4-FFF2-40B4-BE49-F238E27FC236}">
                <a16:creationId xmlns:a16="http://schemas.microsoft.com/office/drawing/2014/main" id="{5E6B80CA-ABEF-43BE-8B33-A890E0D7A5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B5D4D3-1A13-45C7-A612-5B2C08F560BA}"/>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1709622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76A2F-A053-4D9D-ADF4-3FEAC263E8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16BB2B-F72B-4637-A442-44ACD356CF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D0E118-4679-4E7A-BCBC-D56738F1B956}"/>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5" name="Footer Placeholder 4">
            <a:extLst>
              <a:ext uri="{FF2B5EF4-FFF2-40B4-BE49-F238E27FC236}">
                <a16:creationId xmlns:a16="http://schemas.microsoft.com/office/drawing/2014/main" id="{7849A101-DF1E-4339-ABB1-F779352B3E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671EAC-A8F8-4687-911B-F609989E8CA0}"/>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4263043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ADC0D-D21B-43A1-AD01-FBFDC4D641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A4B59C-7FDC-452B-AFA8-888021DDB4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3DC2D4-CEDD-4E48-A702-9F479993B53A}"/>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5" name="Footer Placeholder 4">
            <a:extLst>
              <a:ext uri="{FF2B5EF4-FFF2-40B4-BE49-F238E27FC236}">
                <a16:creationId xmlns:a16="http://schemas.microsoft.com/office/drawing/2014/main" id="{697DA318-61DC-4A42-A5FB-1AD1E2EC42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5B7A30-841C-43F8-903B-88A4BE534D61}"/>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031178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4CEBC-1473-473D-91D2-0502F1491A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B9F9B-AD8F-4561-8942-EA4CBDF130F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374570-72CA-478B-940B-02FBA641991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AA4590-FDEC-4F51-BBA3-280F3214C3AA}"/>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6" name="Footer Placeholder 5">
            <a:extLst>
              <a:ext uri="{FF2B5EF4-FFF2-40B4-BE49-F238E27FC236}">
                <a16:creationId xmlns:a16="http://schemas.microsoft.com/office/drawing/2014/main" id="{ABE99F5A-271B-4E44-9729-C53B68378A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7DF82C-FA15-4EF3-9D9B-C09D06490819}"/>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438969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10750-3EF6-4940-91C7-0D87EBF153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985665-3F94-43CF-A6DE-253CE1F453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AD52A0-865E-4B2A-AE6B-30E3B6E4004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ACE7414-6340-4EE4-8683-032307326A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0BC4AC7-61D1-4FC1-A5C5-218A222FC6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48D0E6-5E37-46AB-A2FB-68303A166D38}"/>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8" name="Footer Placeholder 7">
            <a:extLst>
              <a:ext uri="{FF2B5EF4-FFF2-40B4-BE49-F238E27FC236}">
                <a16:creationId xmlns:a16="http://schemas.microsoft.com/office/drawing/2014/main" id="{2A48FA84-5548-4EC8-B248-1BA8B8F0896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D02607-6000-495D-A09E-02B382726182}"/>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1947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529E3-A972-4F15-B45E-C6861EB4C7A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F661C7-8FBB-4705-8B5C-B607ECF3500F}"/>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4" name="Footer Placeholder 3">
            <a:extLst>
              <a:ext uri="{FF2B5EF4-FFF2-40B4-BE49-F238E27FC236}">
                <a16:creationId xmlns:a16="http://schemas.microsoft.com/office/drawing/2014/main" id="{7046E4B6-4746-4F5F-AD28-E3F1C9F038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9B2A391-8E0C-491C-B39E-D066EAA442B8}"/>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23172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7F079C-76A9-44FB-AA01-04FD389C6896}"/>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3" name="Footer Placeholder 2">
            <a:extLst>
              <a:ext uri="{FF2B5EF4-FFF2-40B4-BE49-F238E27FC236}">
                <a16:creationId xmlns:a16="http://schemas.microsoft.com/office/drawing/2014/main" id="{ACDF8390-E098-4D82-897D-4D976797AE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2654B9A-1BE9-4976-988D-A6D8F6A81A3C}"/>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257663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42A5-5301-4195-9213-CC37379A11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7A329D-D647-47EA-AEA7-45169F47BF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E07463-5683-4C9A-A279-B7AFDC6D72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5B2550-8F5F-4EC2-9C7A-CA48914A272A}"/>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6" name="Footer Placeholder 5">
            <a:extLst>
              <a:ext uri="{FF2B5EF4-FFF2-40B4-BE49-F238E27FC236}">
                <a16:creationId xmlns:a16="http://schemas.microsoft.com/office/drawing/2014/main" id="{342C45B6-8F56-4082-B78B-04B0B14A5A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EE5AC1-7B06-44E7-916A-20DE8ADEBAFF}"/>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831949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F00CA-808D-4357-A877-BF7732C750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197008E-AA03-49A0-A1B3-7F9B8398EA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434B4D-9A8B-4D48-B4CE-CCD8C0C9B3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A3FF8C-29A3-4902-B8A0-75AE00F772CF}"/>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6" name="Footer Placeholder 5">
            <a:extLst>
              <a:ext uri="{FF2B5EF4-FFF2-40B4-BE49-F238E27FC236}">
                <a16:creationId xmlns:a16="http://schemas.microsoft.com/office/drawing/2014/main" id="{50AB1666-7FB7-4AC3-A5DA-72F3873C5A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FD8308-B396-48CB-9F60-6FA91E6CD3D3}"/>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1771625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1D0D4-F1EB-4DA6-BA87-691C00DBF3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A9DC16-67F5-4C96-A738-627EE9A3BA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9DD55B-167B-4C74-89E7-61791C4209A3}"/>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5" name="Footer Placeholder 4">
            <a:extLst>
              <a:ext uri="{FF2B5EF4-FFF2-40B4-BE49-F238E27FC236}">
                <a16:creationId xmlns:a16="http://schemas.microsoft.com/office/drawing/2014/main" id="{2B57837C-A6D9-4EED-AB76-FDA996C69B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2E8DBB-5C21-47EB-9F3B-DFEC3815F235}"/>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103261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037A26-830A-4FF7-A39C-0427BED89C8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D89E75-3BFA-48D1-9352-01AEE3A5E19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587EE1-9F47-4604-AEEC-B1C09F3A5FE6}"/>
              </a:ext>
            </a:extLst>
          </p:cNvPr>
          <p:cNvSpPr>
            <a:spLocks noGrp="1"/>
          </p:cNvSpPr>
          <p:nvPr>
            <p:ph type="dt" sz="half" idx="10"/>
          </p:nvPr>
        </p:nvSpPr>
        <p:spPr/>
        <p:txBody>
          <a:bodyPr/>
          <a:lstStyle/>
          <a:p>
            <a:fld id="{E142CBC1-5AFD-437C-88CD-5F6FEF1D4D3C}" type="datetimeFigureOut">
              <a:rPr lang="en-GB" smtClean="0"/>
              <a:t>18/06/2025</a:t>
            </a:fld>
            <a:endParaRPr lang="en-GB"/>
          </a:p>
        </p:txBody>
      </p:sp>
      <p:sp>
        <p:nvSpPr>
          <p:cNvPr id="5" name="Footer Placeholder 4">
            <a:extLst>
              <a:ext uri="{FF2B5EF4-FFF2-40B4-BE49-F238E27FC236}">
                <a16:creationId xmlns:a16="http://schemas.microsoft.com/office/drawing/2014/main" id="{2CC19BCF-3BD9-4548-89AB-A8704E6A73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505F36-80D8-4052-B7F0-5C25E505DFC4}"/>
              </a:ext>
            </a:extLst>
          </p:cNvPr>
          <p:cNvSpPr>
            <a:spLocks noGrp="1"/>
          </p:cNvSpPr>
          <p:nvPr>
            <p:ph type="sldNum" sz="quarter" idx="12"/>
          </p:nvPr>
        </p:nvSpPr>
        <p:spPr/>
        <p:txBody>
          <a:bodyPr/>
          <a:lstStyle/>
          <a:p>
            <a:fld id="{F4BF059C-D91A-4314-B349-819E51EBF181}" type="slidenum">
              <a:rPr lang="en-GB" smtClean="0"/>
              <a:t>‹#›</a:t>
            </a:fld>
            <a:endParaRPr lang="en-GB"/>
          </a:p>
        </p:txBody>
      </p:sp>
    </p:spTree>
    <p:extLst>
      <p:ext uri="{BB962C8B-B14F-4D97-AF65-F5344CB8AC3E}">
        <p14:creationId xmlns:p14="http://schemas.microsoft.com/office/powerpoint/2010/main" val="3102052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459C33-DE28-4CDB-8244-BE129FA42F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E3B8AF-3FCC-48C4-838D-30F8C3932C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CC94C1-2143-47E3-A891-3E9EB7340A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42CBC1-5AFD-437C-88CD-5F6FEF1D4D3C}" type="datetimeFigureOut">
              <a:rPr lang="en-GB" smtClean="0"/>
              <a:t>18/06/2025</a:t>
            </a:fld>
            <a:endParaRPr lang="en-GB"/>
          </a:p>
        </p:txBody>
      </p:sp>
      <p:sp>
        <p:nvSpPr>
          <p:cNvPr id="5" name="Footer Placeholder 4">
            <a:extLst>
              <a:ext uri="{FF2B5EF4-FFF2-40B4-BE49-F238E27FC236}">
                <a16:creationId xmlns:a16="http://schemas.microsoft.com/office/drawing/2014/main" id="{FE4C298F-0BA3-4D87-B91D-5F89DB4AE1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01B6B0-C299-414F-A57C-2087D3E4B9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BF059C-D91A-4314-B349-819E51EBF181}" type="slidenum">
              <a:rPr lang="en-GB" smtClean="0"/>
              <a:t>‹#›</a:t>
            </a:fld>
            <a:endParaRPr lang="en-GB"/>
          </a:p>
        </p:txBody>
      </p:sp>
    </p:spTree>
    <p:extLst>
      <p:ext uri="{BB962C8B-B14F-4D97-AF65-F5344CB8AC3E}">
        <p14:creationId xmlns:p14="http://schemas.microsoft.com/office/powerpoint/2010/main" val="765347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hyperlink" Target="https://freepngimg.com/png/4533-green-apple-png-image" TargetMode="External"/><Relationship Id="rId3" Type="http://schemas.openxmlformats.org/officeDocument/2006/relationships/hyperlink" Target="https://www.pngall.com/carrot-png/download/4709" TargetMode="External"/><Relationship Id="rId7" Type="http://schemas.openxmlformats.org/officeDocument/2006/relationships/image" Target="../media/image4.jpg"/><Relationship Id="rId12" Type="http://schemas.openxmlformats.org/officeDocument/2006/relationships/image" Target="../media/image9.png"/><Relationship Id="rId17" Type="http://schemas.openxmlformats.org/officeDocument/2006/relationships/image" Target="../media/image12.png"/><Relationship Id="rId2" Type="http://schemas.openxmlformats.org/officeDocument/2006/relationships/image" Target="../media/image1.png"/><Relationship Id="rId16" Type="http://schemas.openxmlformats.org/officeDocument/2006/relationships/image" Target="../media/image11.jp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hyperlink" Target="https://pixabay.com/en/banana-character-hands-eyes-mouth-1773796/" TargetMode="External"/><Relationship Id="rId15" Type="http://schemas.openxmlformats.org/officeDocument/2006/relationships/image" Target="../media/image10.emf"/><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jpg"/><Relationship Id="rId1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8" Type="http://schemas.openxmlformats.org/officeDocument/2006/relationships/image" Target="../media/image4.jpg"/><Relationship Id="rId13" Type="http://schemas.openxmlformats.org/officeDocument/2006/relationships/hyperlink" Target="https://freepngimg.com/png/4533-green-apple-png-image" TargetMode="External"/><Relationship Id="rId3" Type="http://schemas.openxmlformats.org/officeDocument/2006/relationships/hyperlink" Target="https://www.pngall.com/carrot-png/download/4709" TargetMode="External"/><Relationship Id="rId7" Type="http://schemas.openxmlformats.org/officeDocument/2006/relationships/image" Target="../media/image6.jpg"/><Relationship Id="rId12" Type="http://schemas.openxmlformats.org/officeDocument/2006/relationships/image" Target="../media/image9.png"/><Relationship Id="rId2" Type="http://schemas.openxmlformats.org/officeDocument/2006/relationships/image" Target="../media/image1.png"/><Relationship Id="rId16"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hyperlink" Target="https://pixabay.com/en/banana-character-hands-eyes-mouth-1773796/" TargetMode="External"/><Relationship Id="rId15" Type="http://schemas.openxmlformats.org/officeDocument/2006/relationships/image" Target="../media/image10.emf"/><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jpg"/><Relationship Id="rId1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E6D7E3D2-AD34-412D-9085-5CCDA2D6874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62470" y="-53261"/>
            <a:ext cx="7620000" cy="1333500"/>
          </a:xfrm>
          <a:prstGeom prst="rect">
            <a:avLst/>
          </a:prstGeom>
        </p:spPr>
      </p:pic>
      <p:pic>
        <p:nvPicPr>
          <p:cNvPr id="42" name="Picture 41">
            <a:extLst>
              <a:ext uri="{FF2B5EF4-FFF2-40B4-BE49-F238E27FC236}">
                <a16:creationId xmlns:a16="http://schemas.microsoft.com/office/drawing/2014/main" id="{294D775B-FD81-4F44-ABA5-256280216D2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2826" y="3772704"/>
            <a:ext cx="1619644" cy="2970121"/>
          </a:xfrm>
          <a:prstGeom prst="rect">
            <a:avLst/>
          </a:prstGeom>
        </p:spPr>
      </p:pic>
      <p:sp>
        <p:nvSpPr>
          <p:cNvPr id="5" name="Google Shape;88;p1">
            <a:extLst>
              <a:ext uri="{FF2B5EF4-FFF2-40B4-BE49-F238E27FC236}">
                <a16:creationId xmlns:a16="http://schemas.microsoft.com/office/drawing/2014/main" id="{81A67A75-EE62-4B44-A317-C7F6DAA6BA92}"/>
              </a:ext>
            </a:extLst>
          </p:cNvPr>
          <p:cNvSpPr/>
          <p:nvPr/>
        </p:nvSpPr>
        <p:spPr>
          <a:xfrm>
            <a:off x="3094525" y="131714"/>
            <a:ext cx="6423916" cy="1754286"/>
          </a:xfrm>
          <a:prstGeom prst="rect">
            <a:avLst/>
          </a:prstGeom>
          <a:noFill/>
          <a:ln>
            <a:noFill/>
          </a:ln>
          <a:effectLst>
            <a:outerShdw blurRad="149987" dist="250190" dir="8460000" algn="ctr">
              <a:srgbClr val="000000">
                <a:alpha val="27843"/>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chemeClr val="lt2"/>
                </a:solidFill>
                <a:latin typeface="Calibri"/>
                <a:ea typeface="Calibri"/>
                <a:cs typeface="Calibri"/>
                <a:sym typeface="Calibri"/>
              </a:rPr>
              <a:t> </a:t>
            </a:r>
            <a:r>
              <a:rPr lang="en-GB" sz="5400" b="1" i="0" u="none" strike="noStrike" cap="none" dirty="0">
                <a:solidFill>
                  <a:schemeClr val="tx1"/>
                </a:solidFill>
                <a:latin typeface="Calibri"/>
                <a:ea typeface="Calibri"/>
                <a:cs typeface="Calibri"/>
                <a:sym typeface="Calibri"/>
              </a:rPr>
              <a:t>MENU WEEK 1</a:t>
            </a:r>
          </a:p>
          <a:p>
            <a:pPr marL="0" marR="0" lvl="0" indent="0" algn="ctr" rtl="0">
              <a:spcBef>
                <a:spcPts val="0"/>
              </a:spcBef>
              <a:spcAft>
                <a:spcPts val="0"/>
              </a:spcAft>
              <a:buNone/>
            </a:pPr>
            <a:r>
              <a:rPr lang="en-GB" sz="5400" b="1" i="0" u="none" strike="noStrike" cap="none" dirty="0">
                <a:solidFill>
                  <a:schemeClr val="tx1"/>
                </a:solidFill>
                <a:latin typeface="Calibri"/>
                <a:ea typeface="Calibri"/>
                <a:cs typeface="Calibri"/>
                <a:sym typeface="Calibri"/>
              </a:rPr>
              <a:t> </a:t>
            </a:r>
            <a:endParaRPr sz="5400" b="1" i="0" u="none" strike="noStrike" cap="none" dirty="0">
              <a:solidFill>
                <a:schemeClr val="tx1"/>
              </a:solidFill>
              <a:latin typeface="Calibri"/>
              <a:ea typeface="Calibri"/>
              <a:cs typeface="Calibri"/>
              <a:sym typeface="Calibri"/>
            </a:endParaRPr>
          </a:p>
        </p:txBody>
      </p:sp>
      <p:graphicFrame>
        <p:nvGraphicFramePr>
          <p:cNvPr id="4" name="Table 3">
            <a:extLst>
              <a:ext uri="{FF2B5EF4-FFF2-40B4-BE49-F238E27FC236}">
                <a16:creationId xmlns:a16="http://schemas.microsoft.com/office/drawing/2014/main" id="{15395D0F-58C3-486C-865F-77DE6AC09CF6}"/>
              </a:ext>
            </a:extLst>
          </p:cNvPr>
          <p:cNvGraphicFramePr>
            <a:graphicFrameLocks noGrp="1"/>
          </p:cNvGraphicFramePr>
          <p:nvPr>
            <p:extLst>
              <p:ext uri="{D42A27DB-BD31-4B8C-83A1-F6EECF244321}">
                <p14:modId xmlns:p14="http://schemas.microsoft.com/office/powerpoint/2010/main" val="673399804"/>
              </p:ext>
            </p:extLst>
          </p:nvPr>
        </p:nvGraphicFramePr>
        <p:xfrm>
          <a:off x="1749479" y="1267695"/>
          <a:ext cx="8142700" cy="4854643"/>
        </p:xfrm>
        <a:graphic>
          <a:graphicData uri="http://schemas.openxmlformats.org/drawingml/2006/table">
            <a:tbl>
              <a:tblPr firstRow="1" bandRow="1">
                <a:tableStyleId>{D27102A9-8310-4765-A935-A1911B00CA55}</a:tableStyleId>
              </a:tblPr>
              <a:tblGrid>
                <a:gridCol w="1688019">
                  <a:extLst>
                    <a:ext uri="{9D8B030D-6E8A-4147-A177-3AD203B41FA5}">
                      <a16:colId xmlns:a16="http://schemas.microsoft.com/office/drawing/2014/main" val="1220507021"/>
                    </a:ext>
                  </a:extLst>
                </a:gridCol>
                <a:gridCol w="1688019">
                  <a:extLst>
                    <a:ext uri="{9D8B030D-6E8A-4147-A177-3AD203B41FA5}">
                      <a16:colId xmlns:a16="http://schemas.microsoft.com/office/drawing/2014/main" val="4235382069"/>
                    </a:ext>
                  </a:extLst>
                </a:gridCol>
                <a:gridCol w="1688019">
                  <a:extLst>
                    <a:ext uri="{9D8B030D-6E8A-4147-A177-3AD203B41FA5}">
                      <a16:colId xmlns:a16="http://schemas.microsoft.com/office/drawing/2014/main" val="2927261524"/>
                    </a:ext>
                  </a:extLst>
                </a:gridCol>
                <a:gridCol w="1688019">
                  <a:extLst>
                    <a:ext uri="{9D8B030D-6E8A-4147-A177-3AD203B41FA5}">
                      <a16:colId xmlns:a16="http://schemas.microsoft.com/office/drawing/2014/main" val="2603289641"/>
                    </a:ext>
                  </a:extLst>
                </a:gridCol>
                <a:gridCol w="1390624">
                  <a:extLst>
                    <a:ext uri="{9D8B030D-6E8A-4147-A177-3AD203B41FA5}">
                      <a16:colId xmlns:a16="http://schemas.microsoft.com/office/drawing/2014/main" val="4031151225"/>
                    </a:ext>
                  </a:extLst>
                </a:gridCol>
              </a:tblGrid>
              <a:tr h="949294">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MONDAY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Pasta Bolognese</a:t>
                      </a:r>
                      <a:endParaRPr lang="en-GB" sz="1400" b="0" dirty="0">
                        <a:solidFill>
                          <a:schemeClr val="tx1">
                            <a:lumMod val="95000"/>
                            <a:lumOff val="5000"/>
                          </a:schemeClr>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rPr>
                        <a:t>2, 7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Macaroni Cheese</a:t>
                      </a:r>
                      <a:r>
                        <a:rPr lang="en-GB" sz="1400" b="0" dirty="0">
                          <a:solidFill>
                            <a:schemeClr val="tx1">
                              <a:lumMod val="95000"/>
                              <a:lumOff val="5000"/>
                            </a:schemeClr>
                          </a:solidFill>
                          <a:latin typeface="+mn-lt"/>
                          <a:cs typeface="Calibri"/>
                          <a:sym typeface="Calibri"/>
                        </a:rPr>
                        <a:t> </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2</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Garlic Bread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Arial"/>
                          <a:cs typeface="Calibri"/>
                          <a:sym typeface="Calibri"/>
                        </a:rPr>
                        <a:t>Broccoli</a:t>
                      </a:r>
                      <a:endParaRPr lang="en-GB" sz="1400" b="0" dirty="0">
                        <a:solidFill>
                          <a:schemeClr val="tx1">
                            <a:lumMod val="95000"/>
                            <a:lumOff val="5000"/>
                          </a:schemeClr>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rPr>
                        <a:t>A/F</a:t>
                      </a: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Apple Crumble &amp; Custard</a:t>
                      </a:r>
                    </a:p>
                    <a:p>
                      <a:pPr algn="ctr"/>
                      <a:r>
                        <a:rPr lang="en-GB" sz="1000" b="0" dirty="0">
                          <a:solidFill>
                            <a:schemeClr val="tx1">
                              <a:lumMod val="95000"/>
                              <a:lumOff val="5000"/>
                            </a:schemeClr>
                          </a:solidFill>
                          <a:latin typeface="+mn-lt"/>
                          <a:cs typeface="Calibri" panose="020F0502020204030204" pitchFamily="34" charset="0"/>
                        </a:rPr>
                        <a:t>2, 7</a:t>
                      </a:r>
                    </a:p>
                  </a:txBody>
                  <a:tcPr/>
                </a:tc>
                <a:extLst>
                  <a:ext uri="{0D108BD9-81ED-4DB2-BD59-A6C34878D82A}">
                    <a16:rowId xmlns:a16="http://schemas.microsoft.com/office/drawing/2014/main" val="1761550809"/>
                  </a:ext>
                </a:extLst>
              </a:tr>
              <a:tr h="84538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TUESDAY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Chicken Burger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cs typeface="Calibri"/>
                          <a:sym typeface="Calibri"/>
                        </a:rPr>
                        <a:t>2, 7</a:t>
                      </a:r>
                      <a:endParaRPr lang="en-GB" sz="1000" b="0" i="0" u="none" strike="noStrike" cap="none" dirty="0">
                        <a:solidFill>
                          <a:schemeClr val="tx1">
                            <a:lumMod val="95000"/>
                            <a:lumOff val="5000"/>
                          </a:schemeClr>
                        </a:solidFill>
                        <a:latin typeface="+mn-lt"/>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cs typeface="Calibri"/>
                          <a:sym typeface="Calibri"/>
                        </a:rPr>
                        <a:t>Vegetable Burger</a:t>
                      </a:r>
                      <a:r>
                        <a:rPr lang="en-GB" sz="1400" b="0" dirty="0">
                          <a:solidFill>
                            <a:schemeClr val="tx1">
                              <a:lumMod val="95000"/>
                              <a:lumOff val="5000"/>
                            </a:schemeClr>
                          </a:solidFill>
                          <a:latin typeface="+mn-lt"/>
                          <a:cs typeface="Calibri"/>
                          <a:sym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a:sym typeface="Calibri"/>
                        </a:rPr>
                        <a:t>2, 7</a:t>
                      </a:r>
                      <a:endParaRPr lang="en-GB" sz="1000" b="0" dirty="0">
                        <a:solidFill>
                          <a:schemeClr val="tx1">
                            <a:lumMod val="95000"/>
                            <a:lumOff val="5000"/>
                          </a:schemeClr>
                        </a:solidFill>
                        <a:latin typeface="+mn-lt"/>
                      </a:endParaRP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Crisp Cube Potatoes </a:t>
                      </a:r>
                      <a:endParaRPr lang="en-GB" sz="1000" b="0" dirty="0">
                        <a:solidFill>
                          <a:schemeClr val="tx1">
                            <a:lumMod val="95000"/>
                            <a:lumOff val="5000"/>
                          </a:schemeClr>
                        </a:solidFill>
                        <a:latin typeface="+mn-lt"/>
                        <a:cs typeface="Calibri" panose="020F0502020204030204" pitchFamily="34" charset="0"/>
                      </a:endParaRPr>
                    </a:p>
                    <a:p>
                      <a:pPr algn="ctr"/>
                      <a:r>
                        <a:rPr lang="en-GB" sz="1400" b="0" dirty="0">
                          <a:solidFill>
                            <a:schemeClr val="tx1">
                              <a:lumMod val="95000"/>
                              <a:lumOff val="5000"/>
                            </a:schemeClr>
                          </a:solidFill>
                          <a:latin typeface="+mn-lt"/>
                          <a:cs typeface="Calibri" panose="020F0502020204030204" pitchFamily="34" charset="0"/>
                        </a:rPr>
                        <a:t>Sweetcorn</a:t>
                      </a:r>
                    </a:p>
                    <a:p>
                      <a:pPr algn="ctr"/>
                      <a:r>
                        <a:rPr lang="en-GB" sz="1000" b="0" dirty="0">
                          <a:solidFill>
                            <a:schemeClr val="tx1">
                              <a:lumMod val="95000"/>
                              <a:lumOff val="5000"/>
                            </a:schemeClr>
                          </a:solidFill>
                          <a:latin typeface="+mn-lt"/>
                          <a:cs typeface="Calibri" panose="020F0502020204030204" pitchFamily="34" charset="0"/>
                        </a:rPr>
                        <a:t>2, 7</a:t>
                      </a:r>
                    </a:p>
                  </a:txBody>
                  <a:tcPr/>
                </a:tc>
                <a:tc>
                  <a:txBody>
                    <a:bodyPr/>
                    <a:lstStyle/>
                    <a:p>
                      <a:pPr algn="ctr"/>
                      <a:r>
                        <a:rPr lang="en-GB" sz="1400" b="0" dirty="0">
                          <a:solidFill>
                            <a:schemeClr val="tx1">
                              <a:lumMod val="95000"/>
                              <a:lumOff val="5000"/>
                            </a:schemeClr>
                          </a:solidFill>
                          <a:latin typeface="+mn-lt"/>
                          <a:cs typeface="Calibri" panose="020F0502020204030204" pitchFamily="34" charset="0"/>
                        </a:rPr>
                        <a:t>Carrot Cake </a:t>
                      </a:r>
                    </a:p>
                    <a:p>
                      <a:pPr algn="ctr"/>
                      <a:r>
                        <a:rPr lang="en-GB" sz="1000" b="0" dirty="0">
                          <a:solidFill>
                            <a:schemeClr val="tx1">
                              <a:lumMod val="95000"/>
                              <a:lumOff val="5000"/>
                            </a:schemeClr>
                          </a:solidFill>
                          <a:latin typeface="+mn-lt"/>
                          <a:cs typeface="Calibri" panose="020F0502020204030204" pitchFamily="34" charset="0"/>
                        </a:rPr>
                        <a:t>2, 4, 7</a:t>
                      </a:r>
                    </a:p>
                  </a:txBody>
                  <a:tcPr/>
                </a:tc>
                <a:extLst>
                  <a:ext uri="{0D108BD9-81ED-4DB2-BD59-A6C34878D82A}">
                    <a16:rowId xmlns:a16="http://schemas.microsoft.com/office/drawing/2014/main" val="2113602178"/>
                  </a:ext>
                </a:extLst>
              </a:tr>
              <a:tr h="1017801">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WEDNESDAY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Sausage Roast Dinner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2, 4, 7</a:t>
                      </a:r>
                      <a:r>
                        <a:rPr lang="en-GB" sz="1400" b="0" i="0" u="none" strike="noStrike" cap="none" dirty="0">
                          <a:solidFill>
                            <a:schemeClr val="tx1">
                              <a:lumMod val="95000"/>
                              <a:lumOff val="5000"/>
                            </a:schemeClr>
                          </a:solidFill>
                          <a:latin typeface="+mn-lt"/>
                          <a:ea typeface="Calibri"/>
                          <a:cs typeface="Calibri"/>
                          <a:sym typeface="Calibri"/>
                        </a:rPr>
                        <a:t> </a:t>
                      </a:r>
                      <a:endParaRPr lang="en-GB" sz="1400" b="0" i="0" u="none" strike="noStrike" cap="none" dirty="0">
                        <a:solidFill>
                          <a:schemeClr val="tx1">
                            <a:lumMod val="95000"/>
                            <a:lumOff val="5000"/>
                          </a:schemeClr>
                        </a:solidFill>
                        <a:latin typeface="+mn-lt"/>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Cheese &amp; Tomato Pinwheel</a:t>
                      </a:r>
                      <a:r>
                        <a:rPr lang="en-GB" sz="1400" b="0" dirty="0">
                          <a:solidFill>
                            <a:schemeClr val="tx1">
                              <a:lumMod val="95000"/>
                              <a:lumOff val="5000"/>
                            </a:schemeClr>
                          </a:solidFill>
                          <a:latin typeface="+mn-lt"/>
                          <a:ea typeface="Calibri"/>
                          <a:cs typeface="Calibri"/>
                          <a:sym typeface="Calibri"/>
                        </a:rPr>
                        <a:t> </a:t>
                      </a:r>
                      <a:r>
                        <a:rPr lang="en-GB" sz="1400" b="0" i="0" u="none" strike="noStrike" cap="none" dirty="0">
                          <a:solidFill>
                            <a:schemeClr val="tx1">
                              <a:lumMod val="95000"/>
                              <a:lumOff val="5000"/>
                            </a:schemeClr>
                          </a:solidFill>
                          <a:latin typeface="+mn-lt"/>
                          <a:ea typeface="Calibri"/>
                          <a:cs typeface="Calibri"/>
                          <a:sym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cs typeface="Calibri"/>
                          <a:sym typeface="Calibri"/>
                        </a:rPr>
                        <a:t>2, 7</a:t>
                      </a:r>
                      <a:endParaRPr lang="en-GB" sz="1000" b="0" i="0" u="none" strike="noStrike" cap="none" dirty="0">
                        <a:solidFill>
                          <a:schemeClr val="tx1">
                            <a:lumMod val="95000"/>
                            <a:lumOff val="5000"/>
                          </a:schemeClr>
                        </a:solidFill>
                        <a:latin typeface="+mn-lt"/>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Roast Potatoes &amp; Vegetables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i="0" u="none" strike="noStrike" cap="none" dirty="0">
                          <a:solidFill>
                            <a:schemeClr val="tx1">
                              <a:lumMod val="95000"/>
                              <a:lumOff val="5000"/>
                            </a:schemeClr>
                          </a:solidFill>
                          <a:latin typeface="+mn-lt"/>
                          <a:ea typeface="Arial"/>
                          <a:cs typeface="Calibri"/>
                          <a:sym typeface="Calibri"/>
                        </a:rPr>
                        <a:t>A/F</a:t>
                      </a:r>
                      <a:endParaRPr lang="en-GB" sz="1100" b="0" i="0" u="none" strike="noStrike" cap="none" dirty="0">
                        <a:solidFill>
                          <a:schemeClr val="tx1">
                            <a:lumMod val="95000"/>
                            <a:lumOff val="5000"/>
                          </a:schemeClr>
                        </a:solidFill>
                        <a:latin typeface="+mn-lt"/>
                        <a:ea typeface="Arial"/>
                        <a:cs typeface="Arial"/>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ea typeface="Calibri"/>
                          <a:cs typeface="Calibri"/>
                          <a:sym typeface="Calibri"/>
                        </a:rPr>
                        <a:t>Fruit Shortbread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a:t>
                      </a:r>
                      <a:endParaRPr lang="en-GB" sz="1400" b="0" i="0" u="none" strike="noStrike" cap="none" dirty="0">
                        <a:solidFill>
                          <a:schemeClr val="tx1">
                            <a:lumMod val="95000"/>
                            <a:lumOff val="5000"/>
                          </a:schemeClr>
                        </a:solidFill>
                        <a:latin typeface="+mn-lt"/>
                        <a:ea typeface="Calibri"/>
                        <a:cs typeface="Calibri"/>
                        <a:sym typeface="Calibri"/>
                      </a:endParaRPr>
                    </a:p>
                    <a:p>
                      <a:pPr algn="ctr"/>
                      <a:endParaRPr lang="en-GB" sz="10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2777963603"/>
                  </a:ext>
                </a:extLst>
              </a:tr>
              <a:tr h="89870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THURSDAY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Mild Creamy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Chicken Curry </a:t>
                      </a:r>
                      <a:endParaRPr lang="en-GB" sz="1100" b="0" i="0" u="none" strike="noStrike" cap="none" dirty="0">
                        <a:solidFill>
                          <a:schemeClr val="tx1">
                            <a:lumMod val="95000"/>
                            <a:lumOff val="5000"/>
                          </a:schemeClr>
                        </a:solidFill>
                        <a:latin typeface="+mn-lt"/>
                        <a:sym typeface="Arial"/>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Vegetable Pasta Bake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cap="none" dirty="0">
                          <a:solidFill>
                            <a:schemeClr val="tx1">
                              <a:lumMod val="95000"/>
                              <a:lumOff val="5000"/>
                            </a:schemeClr>
                          </a:solidFill>
                          <a:latin typeface="+mn-lt"/>
                          <a:ea typeface="Calibri"/>
                          <a:cs typeface="Calibri"/>
                          <a:sym typeface="Calibri"/>
                        </a:rPr>
                        <a:t>2, 7</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cap="none" dirty="0">
                        <a:solidFill>
                          <a:schemeClr val="tx1">
                            <a:lumMod val="95000"/>
                            <a:lumOff val="5000"/>
                          </a:schemeClr>
                        </a:solidFill>
                        <a:latin typeface="+mn-lt"/>
                        <a:sym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b="0" i="0" u="none" strike="noStrike" cap="none" dirty="0">
                        <a:solidFill>
                          <a:schemeClr val="tx1">
                            <a:lumMod val="95000"/>
                            <a:lumOff val="5000"/>
                          </a:schemeClr>
                        </a:solidFill>
                        <a:latin typeface="+mn-lt"/>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Rice &amp; Mixed Vegetables </a:t>
                      </a:r>
                      <a:endParaRPr lang="en-GB" sz="1600" b="0" i="0" u="none" strike="noStrike" cap="none" dirty="0">
                        <a:solidFill>
                          <a:schemeClr val="tx1">
                            <a:lumMod val="95000"/>
                            <a:lumOff val="5000"/>
                          </a:schemeClr>
                        </a:solidFill>
                        <a:latin typeface="+mn-lt"/>
                        <a:ea typeface="Arial"/>
                        <a:cs typeface="Arial"/>
                        <a:sym typeface="Arial"/>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Old School Sprinkle Cake</a:t>
                      </a:r>
                    </a:p>
                    <a:p>
                      <a:pPr algn="ctr"/>
                      <a:r>
                        <a:rPr lang="en-GB" sz="1000" b="0" dirty="0">
                          <a:solidFill>
                            <a:schemeClr val="tx1">
                              <a:lumMod val="95000"/>
                              <a:lumOff val="5000"/>
                            </a:schemeClr>
                          </a:solidFill>
                          <a:latin typeface="+mn-lt"/>
                          <a:cs typeface="Calibri" panose="020F0502020204030204" pitchFamily="34" charset="0"/>
                        </a:rPr>
                        <a:t>2, 4</a:t>
                      </a:r>
                    </a:p>
                  </a:txBody>
                  <a:tcPr/>
                </a:tc>
                <a:extLst>
                  <a:ext uri="{0D108BD9-81ED-4DB2-BD59-A6C34878D82A}">
                    <a16:rowId xmlns:a16="http://schemas.microsoft.com/office/drawing/2014/main" val="1473080337"/>
                  </a:ext>
                </a:extLst>
              </a:tr>
              <a:tr h="97486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FRIDAY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 Battered Fish</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2, 5</a:t>
                      </a: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Quorn Nuggets </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a:t>
                      </a:r>
                    </a:p>
                  </a:txBody>
                  <a:tcPr/>
                </a:tc>
                <a:tc>
                  <a:txBody>
                    <a:bodyPr/>
                    <a:lstStyle/>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Chips &amp;</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 Peas/Beans</a:t>
                      </a:r>
                    </a:p>
                    <a:p>
                      <a:pPr marL="0" marR="0" lvl="0" indent="0" algn="ctr" rtl="0">
                        <a:spcBef>
                          <a:spcPts val="0"/>
                        </a:spcBef>
                        <a:spcAft>
                          <a:spcPts val="0"/>
                        </a:spcAft>
                        <a:buNone/>
                      </a:pPr>
                      <a:r>
                        <a:rPr lang="en-GB" sz="1000" b="0" dirty="0">
                          <a:solidFill>
                            <a:schemeClr val="tx1">
                              <a:lumMod val="95000"/>
                              <a:lumOff val="5000"/>
                            </a:schemeClr>
                          </a:solidFill>
                          <a:latin typeface="+mn-lt"/>
                          <a:cs typeface="Calibri" panose="020F0502020204030204" pitchFamily="34" charset="0"/>
                        </a:rPr>
                        <a:t>A/F</a:t>
                      </a: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p>
                      <a:pPr marL="0" marR="0" lvl="0" indent="0" algn="ctr" rtl="0">
                        <a:spcBef>
                          <a:spcPts val="0"/>
                        </a:spcBef>
                        <a:spcAft>
                          <a:spcPts val="0"/>
                        </a:spcAft>
                        <a:buNone/>
                      </a:pPr>
                      <a:endParaRPr lang="en-GB" sz="10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mn-lt"/>
                          <a:ea typeface="+mn-ea"/>
                          <a:cs typeface="+mn-cs"/>
                        </a:rPr>
                        <a:t>Strawberry &amp; Vanilla Mousse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ea typeface="Calibri"/>
                          <a:cs typeface="Calibri"/>
                          <a:sym typeface="Calibri"/>
                        </a:rPr>
                        <a:t> </a:t>
                      </a:r>
                      <a:r>
                        <a:rPr lang="en-GB" sz="1000" b="0" i="0" u="none" strike="noStrike" cap="none" dirty="0">
                          <a:solidFill>
                            <a:schemeClr val="tx1">
                              <a:lumMod val="95000"/>
                              <a:lumOff val="5000"/>
                            </a:schemeClr>
                          </a:solidFill>
                          <a:latin typeface="+mn-lt"/>
                          <a:ea typeface="Calibri"/>
                          <a:cs typeface="Calibri"/>
                          <a:sym typeface="Calibri"/>
                        </a:rPr>
                        <a:t>7</a:t>
                      </a:r>
                    </a:p>
                  </a:txBody>
                  <a:tcPr/>
                </a:tc>
                <a:extLst>
                  <a:ext uri="{0D108BD9-81ED-4DB2-BD59-A6C34878D82A}">
                    <a16:rowId xmlns:a16="http://schemas.microsoft.com/office/drawing/2014/main" val="3113295391"/>
                  </a:ext>
                </a:extLst>
              </a:tr>
            </a:tbl>
          </a:graphicData>
        </a:graphic>
      </p:graphicFrame>
      <p:sp>
        <p:nvSpPr>
          <p:cNvPr id="6" name="Google Shape;90;p1">
            <a:extLst>
              <a:ext uri="{FF2B5EF4-FFF2-40B4-BE49-F238E27FC236}">
                <a16:creationId xmlns:a16="http://schemas.microsoft.com/office/drawing/2014/main" id="{2C878327-8B02-4AA7-BD56-90E95122D330}"/>
              </a:ext>
            </a:extLst>
          </p:cNvPr>
          <p:cNvSpPr/>
          <p:nvPr/>
        </p:nvSpPr>
        <p:spPr>
          <a:xfrm>
            <a:off x="3427397" y="6314208"/>
            <a:ext cx="5247222" cy="415458"/>
          </a:xfrm>
          <a:prstGeom prst="rect">
            <a:avLst/>
          </a:prstGeom>
          <a:solidFill>
            <a:schemeClr val="accent6">
              <a:lumMod val="40000"/>
              <a:lumOff val="60000"/>
            </a:schemeClr>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b="0" i="0" u="none" strike="noStrike" cap="none" dirty="0">
                <a:solidFill>
                  <a:schemeClr val="tx1"/>
                </a:solidFill>
                <a:latin typeface="Calibri" panose="020F0502020204030204" pitchFamily="34" charset="0"/>
                <a:ea typeface="Calibri"/>
                <a:cs typeface="Calibri" panose="020F0502020204030204" pitchFamily="34" charset="0"/>
                <a:sym typeface="Calibri"/>
              </a:rPr>
              <a:t>Wholemeal bread, fresh salads, a variety of seasonal fresh fruit, yogurts &amp; jacket potatoes.</a:t>
            </a:r>
            <a:endParaRPr dirty="0">
              <a:solidFill>
                <a:schemeClr val="tx1"/>
              </a:solidFill>
              <a:latin typeface="Calibri" panose="020F0502020204030204" pitchFamily="34" charset="0"/>
              <a:cs typeface="Calibri" panose="020F0502020204030204" pitchFamily="34" charset="0"/>
            </a:endParaRPr>
          </a:p>
          <a:p>
            <a:pPr marL="0" marR="0" lvl="0" indent="0" algn="ctr" rtl="0">
              <a:spcBef>
                <a:spcPts val="0"/>
              </a:spcBef>
              <a:spcAft>
                <a:spcPts val="0"/>
              </a:spcAft>
              <a:buNone/>
            </a:pPr>
            <a:r>
              <a:rPr lang="en-GB" sz="1050" dirty="0">
                <a:solidFill>
                  <a:schemeClr val="tx1"/>
                </a:solidFill>
                <a:latin typeface="Calibri" panose="020F0502020204030204" pitchFamily="34" charset="0"/>
                <a:ea typeface="Calibri"/>
                <a:cs typeface="Calibri" panose="020F0502020204030204" pitchFamily="34" charset="0"/>
                <a:sym typeface="Calibri"/>
              </a:rPr>
              <a:t>Please note that all our dishes can be adapted to suit the majority of dietary requirements</a:t>
            </a:r>
            <a:endParaRPr sz="5400" b="1" cap="none" dirty="0">
              <a:solidFill>
                <a:schemeClr val="tx1"/>
              </a:solidFill>
              <a:latin typeface="Calibri" panose="020F0502020204030204" pitchFamily="34" charset="0"/>
              <a:ea typeface="Calibri"/>
              <a:cs typeface="Calibri" panose="020F0502020204030204" pitchFamily="34" charset="0"/>
              <a:sym typeface="Calibri"/>
            </a:endParaRPr>
          </a:p>
        </p:txBody>
      </p:sp>
      <p:sp>
        <p:nvSpPr>
          <p:cNvPr id="7" name="Google Shape;91;p1">
            <a:extLst>
              <a:ext uri="{FF2B5EF4-FFF2-40B4-BE49-F238E27FC236}">
                <a16:creationId xmlns:a16="http://schemas.microsoft.com/office/drawing/2014/main" id="{31FF8857-E935-4BB1-B0ED-704DB8374AB7}"/>
              </a:ext>
            </a:extLst>
          </p:cNvPr>
          <p:cNvSpPr txBox="1"/>
          <p:nvPr/>
        </p:nvSpPr>
        <p:spPr>
          <a:xfrm>
            <a:off x="155311" y="1828731"/>
            <a:ext cx="1564640" cy="25698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50" dirty="0">
                <a:solidFill>
                  <a:schemeClr val="tx1"/>
                </a:solidFill>
                <a:latin typeface="Calibri"/>
                <a:ea typeface="Calibri"/>
                <a:cs typeface="Calibri"/>
                <a:sym typeface="Calibri"/>
              </a:rPr>
              <a:t>1. Celery</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2. Gluten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3. Crustaceans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4. Eggs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5. Fish</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6. Lupin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7. Milk</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8. Molluscs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9. Mustard</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10. Peanuts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11. Sesame</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12. Soybeans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13. Sulphites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14. Tree 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cs typeface="Calibri"/>
                <a:sym typeface="Calibri"/>
              </a:rPr>
              <a:t>A/F Allergen Free</a:t>
            </a:r>
            <a:endParaRPr dirty="0">
              <a:solidFill>
                <a:schemeClr val="tx1"/>
              </a:solidFill>
            </a:endParaRPr>
          </a:p>
        </p:txBody>
      </p:sp>
      <p:sp>
        <p:nvSpPr>
          <p:cNvPr id="8" name="Google Shape;92;p1">
            <a:extLst>
              <a:ext uri="{FF2B5EF4-FFF2-40B4-BE49-F238E27FC236}">
                <a16:creationId xmlns:a16="http://schemas.microsoft.com/office/drawing/2014/main" id="{165C23CF-0EDE-4948-854F-B6B24BF313CF}"/>
              </a:ext>
            </a:extLst>
          </p:cNvPr>
          <p:cNvSpPr txBox="1"/>
          <p:nvPr/>
        </p:nvSpPr>
        <p:spPr>
          <a:xfrm>
            <a:off x="71085" y="1436949"/>
            <a:ext cx="146981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tx1"/>
                </a:solidFill>
                <a:latin typeface="Calibri"/>
                <a:ea typeface="Calibri"/>
                <a:cs typeface="Calibri"/>
                <a:sym typeface="Calibri"/>
              </a:rPr>
              <a:t>ALLERGEN KEY</a:t>
            </a:r>
            <a:endParaRPr sz="1200" dirty="0">
              <a:solidFill>
                <a:schemeClr val="tx1"/>
              </a:solidFill>
              <a:latin typeface="Calibri"/>
              <a:ea typeface="Calibri"/>
              <a:cs typeface="Calibri"/>
              <a:sym typeface="Calibri"/>
            </a:endParaRPr>
          </a:p>
        </p:txBody>
      </p:sp>
      <p:sp>
        <p:nvSpPr>
          <p:cNvPr id="9" name="Google Shape;93;p1">
            <a:extLst>
              <a:ext uri="{FF2B5EF4-FFF2-40B4-BE49-F238E27FC236}">
                <a16:creationId xmlns:a16="http://schemas.microsoft.com/office/drawing/2014/main" id="{4174C87A-CA93-4FB1-BAF0-C27C7E6BE118}"/>
              </a:ext>
            </a:extLst>
          </p:cNvPr>
          <p:cNvSpPr txBox="1"/>
          <p:nvPr/>
        </p:nvSpPr>
        <p:spPr>
          <a:xfrm>
            <a:off x="75688" y="5782309"/>
            <a:ext cx="1855894"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solidFill>
                <a:latin typeface="Calibri"/>
                <a:ea typeface="Calibri"/>
                <a:cs typeface="Calibri"/>
                <a:sym typeface="Calibri"/>
              </a:rPr>
              <a:t>Catering provided by Greenshaw</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Learning Trust.</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products are locally sourced</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wherever possible.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food is cooked fresh on the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school site each day.</a:t>
            </a:r>
            <a:endParaRPr dirty="0">
              <a:solidFill>
                <a:schemeClr val="tx1"/>
              </a:solidFill>
            </a:endParaRPr>
          </a:p>
        </p:txBody>
      </p:sp>
      <p:pic>
        <p:nvPicPr>
          <p:cNvPr id="10" name="Google Shape;95;p1">
            <a:extLst>
              <a:ext uri="{FF2B5EF4-FFF2-40B4-BE49-F238E27FC236}">
                <a16:creationId xmlns:a16="http://schemas.microsoft.com/office/drawing/2014/main" id="{E5F4219B-3D6A-4C1C-BBE7-4644599370FC}"/>
              </a:ext>
            </a:extLst>
          </p:cNvPr>
          <p:cNvPicPr preferRelativeResize="0"/>
          <p:nvPr/>
        </p:nvPicPr>
        <p:blipFill rotWithShape="1">
          <a:blip r:embed="rId6">
            <a:alphaModFix/>
          </a:blip>
          <a:srcRect/>
          <a:stretch/>
        </p:blipFill>
        <p:spPr>
          <a:xfrm>
            <a:off x="10878222" y="6259398"/>
            <a:ext cx="1158467" cy="477203"/>
          </a:xfrm>
          <a:prstGeom prst="rect">
            <a:avLst/>
          </a:prstGeom>
          <a:noFill/>
          <a:ln>
            <a:noFill/>
          </a:ln>
        </p:spPr>
      </p:pic>
      <p:sp>
        <p:nvSpPr>
          <p:cNvPr id="11" name="TextBox 10">
            <a:extLst>
              <a:ext uri="{FF2B5EF4-FFF2-40B4-BE49-F238E27FC236}">
                <a16:creationId xmlns:a16="http://schemas.microsoft.com/office/drawing/2014/main" id="{9AF19D15-7A90-4500-BFBA-E473DED337E2}"/>
              </a:ext>
            </a:extLst>
          </p:cNvPr>
          <p:cNvSpPr txBox="1"/>
          <p:nvPr/>
        </p:nvSpPr>
        <p:spPr>
          <a:xfrm>
            <a:off x="2084885" y="6224065"/>
            <a:ext cx="1299835" cy="523220"/>
          </a:xfrm>
          <a:prstGeom prst="rect">
            <a:avLst/>
          </a:prstGeom>
          <a:noFill/>
        </p:spPr>
        <p:txBody>
          <a:bodyPr wrap="square" rtlCol="0">
            <a:spAutoFit/>
          </a:bodyPr>
          <a:lstStyle/>
          <a:p>
            <a:pPr lvl="0" algn="ctr"/>
            <a:r>
              <a:rPr lang="en-GB" b="1" dirty="0">
                <a:solidFill>
                  <a:schemeClr val="tx1"/>
                </a:solidFill>
              </a:rPr>
              <a:t>AVAILABLE DAILY </a:t>
            </a:r>
            <a:endParaRPr lang="en-GB" dirty="0">
              <a:solidFill>
                <a:schemeClr val="tx1"/>
              </a:solidFill>
            </a:endParaRPr>
          </a:p>
        </p:txBody>
      </p:sp>
      <p:pic>
        <p:nvPicPr>
          <p:cNvPr id="15" name="Picture 14">
            <a:extLst>
              <a:ext uri="{FF2B5EF4-FFF2-40B4-BE49-F238E27FC236}">
                <a16:creationId xmlns:a16="http://schemas.microsoft.com/office/drawing/2014/main" id="{D10D2AAE-BDD5-472F-87E9-EA4B059C1159}"/>
              </a:ext>
            </a:extLst>
          </p:cNvPr>
          <p:cNvPicPr>
            <a:picLocks noChangeAspect="1"/>
          </p:cNvPicPr>
          <p:nvPr/>
        </p:nvPicPr>
        <p:blipFill>
          <a:blip r:embed="rId7"/>
          <a:stretch>
            <a:fillRect/>
          </a:stretch>
        </p:blipFill>
        <p:spPr>
          <a:xfrm>
            <a:off x="8928992" y="4710963"/>
            <a:ext cx="465813" cy="258526"/>
          </a:xfrm>
          <a:prstGeom prst="rect">
            <a:avLst/>
          </a:prstGeom>
        </p:spPr>
      </p:pic>
      <p:pic>
        <p:nvPicPr>
          <p:cNvPr id="16" name="Picture 15">
            <a:extLst>
              <a:ext uri="{FF2B5EF4-FFF2-40B4-BE49-F238E27FC236}">
                <a16:creationId xmlns:a16="http://schemas.microsoft.com/office/drawing/2014/main" id="{7CECB3ED-F2C4-40F0-BC85-E332CAE2935F}"/>
              </a:ext>
            </a:extLst>
          </p:cNvPr>
          <p:cNvPicPr>
            <a:picLocks noChangeAspect="1"/>
          </p:cNvPicPr>
          <p:nvPr/>
        </p:nvPicPr>
        <p:blipFill>
          <a:blip r:embed="rId8"/>
          <a:stretch>
            <a:fillRect/>
          </a:stretch>
        </p:blipFill>
        <p:spPr>
          <a:xfrm>
            <a:off x="10972398" y="2337536"/>
            <a:ext cx="684256" cy="1555769"/>
          </a:xfrm>
          <a:prstGeom prst="rect">
            <a:avLst/>
          </a:prstGeom>
        </p:spPr>
      </p:pic>
      <p:sp>
        <p:nvSpPr>
          <p:cNvPr id="17" name="TextBox 16">
            <a:extLst>
              <a:ext uri="{FF2B5EF4-FFF2-40B4-BE49-F238E27FC236}">
                <a16:creationId xmlns:a16="http://schemas.microsoft.com/office/drawing/2014/main" id="{16A0EAD9-78E1-4FD2-A1D0-280D612235F9}"/>
              </a:ext>
            </a:extLst>
          </p:cNvPr>
          <p:cNvSpPr txBox="1"/>
          <p:nvPr/>
        </p:nvSpPr>
        <p:spPr>
          <a:xfrm>
            <a:off x="10778736" y="4241989"/>
            <a:ext cx="1257953" cy="1815882"/>
          </a:xfrm>
          <a:prstGeom prst="rect">
            <a:avLst/>
          </a:prstGeom>
          <a:noFill/>
        </p:spPr>
        <p:txBody>
          <a:bodyPr wrap="square" rtlCol="0">
            <a:spAutoFit/>
          </a:bodyPr>
          <a:lstStyle/>
          <a:p>
            <a:r>
              <a:rPr lang="en-GB" sz="800" dirty="0"/>
              <a:t>"We are dedicated to minimizing our carbon footprint by actively reducing food waste throughout our operations, from sourcing to serving. Through staff training, supplier collaboration, and customer engagement, we are committed to making a positive environmental impact." </a:t>
            </a:r>
          </a:p>
        </p:txBody>
      </p:sp>
      <p:pic>
        <p:nvPicPr>
          <p:cNvPr id="20" name="Picture 19">
            <a:extLst>
              <a:ext uri="{FF2B5EF4-FFF2-40B4-BE49-F238E27FC236}">
                <a16:creationId xmlns:a16="http://schemas.microsoft.com/office/drawing/2014/main" id="{750B5A3F-AD93-4845-AE4D-30777BE36010}"/>
              </a:ext>
            </a:extLst>
          </p:cNvPr>
          <p:cNvPicPr>
            <a:picLocks noChangeAspect="1"/>
          </p:cNvPicPr>
          <p:nvPr/>
        </p:nvPicPr>
        <p:blipFill>
          <a:blip r:embed="rId7"/>
          <a:stretch>
            <a:fillRect/>
          </a:stretch>
        </p:blipFill>
        <p:spPr>
          <a:xfrm>
            <a:off x="8941371" y="1900514"/>
            <a:ext cx="460605" cy="258526"/>
          </a:xfrm>
          <a:prstGeom prst="rect">
            <a:avLst/>
          </a:prstGeom>
        </p:spPr>
      </p:pic>
      <p:pic>
        <p:nvPicPr>
          <p:cNvPr id="21" name="Picture 20">
            <a:extLst>
              <a:ext uri="{FF2B5EF4-FFF2-40B4-BE49-F238E27FC236}">
                <a16:creationId xmlns:a16="http://schemas.microsoft.com/office/drawing/2014/main" id="{E60677C0-DAB3-4692-9C0F-0A28EB355DC5}"/>
              </a:ext>
            </a:extLst>
          </p:cNvPr>
          <p:cNvPicPr>
            <a:picLocks noChangeAspect="1"/>
          </p:cNvPicPr>
          <p:nvPr/>
        </p:nvPicPr>
        <p:blipFill>
          <a:blip r:embed="rId7"/>
          <a:stretch>
            <a:fillRect/>
          </a:stretch>
        </p:blipFill>
        <p:spPr>
          <a:xfrm>
            <a:off x="8936163" y="2721620"/>
            <a:ext cx="465813" cy="258526"/>
          </a:xfrm>
          <a:prstGeom prst="rect">
            <a:avLst/>
          </a:prstGeom>
        </p:spPr>
      </p:pic>
      <p:pic>
        <p:nvPicPr>
          <p:cNvPr id="24" name="Picture 23">
            <a:extLst>
              <a:ext uri="{FF2B5EF4-FFF2-40B4-BE49-F238E27FC236}">
                <a16:creationId xmlns:a16="http://schemas.microsoft.com/office/drawing/2014/main" id="{C37011F3-A53E-4D1D-ACBB-1631A9B5A81B}"/>
              </a:ext>
            </a:extLst>
          </p:cNvPr>
          <p:cNvPicPr>
            <a:picLocks noChangeAspect="1"/>
          </p:cNvPicPr>
          <p:nvPr/>
        </p:nvPicPr>
        <p:blipFill>
          <a:blip r:embed="rId9"/>
          <a:stretch>
            <a:fillRect/>
          </a:stretch>
        </p:blipFill>
        <p:spPr>
          <a:xfrm>
            <a:off x="4054628" y="1881505"/>
            <a:ext cx="465813" cy="260250"/>
          </a:xfrm>
          <a:prstGeom prst="rect">
            <a:avLst/>
          </a:prstGeom>
        </p:spPr>
      </p:pic>
      <p:pic>
        <p:nvPicPr>
          <p:cNvPr id="29" name="Picture 28">
            <a:extLst>
              <a:ext uri="{FF2B5EF4-FFF2-40B4-BE49-F238E27FC236}">
                <a16:creationId xmlns:a16="http://schemas.microsoft.com/office/drawing/2014/main" id="{2D05F388-0F9E-4E09-8A0D-F8FBC04E4E1E}"/>
              </a:ext>
            </a:extLst>
          </p:cNvPr>
          <p:cNvPicPr>
            <a:picLocks noChangeAspect="1"/>
          </p:cNvPicPr>
          <p:nvPr/>
        </p:nvPicPr>
        <p:blipFill>
          <a:blip r:embed="rId10"/>
          <a:stretch>
            <a:fillRect/>
          </a:stretch>
        </p:blipFill>
        <p:spPr>
          <a:xfrm>
            <a:off x="6522299" y="1743635"/>
            <a:ext cx="289687" cy="289687"/>
          </a:xfrm>
          <a:prstGeom prst="rect">
            <a:avLst/>
          </a:prstGeom>
        </p:spPr>
      </p:pic>
      <p:pic>
        <p:nvPicPr>
          <p:cNvPr id="30" name="Picture 29">
            <a:extLst>
              <a:ext uri="{FF2B5EF4-FFF2-40B4-BE49-F238E27FC236}">
                <a16:creationId xmlns:a16="http://schemas.microsoft.com/office/drawing/2014/main" id="{1CF45F45-366A-4D5B-8941-21309B354A56}"/>
              </a:ext>
            </a:extLst>
          </p:cNvPr>
          <p:cNvPicPr>
            <a:picLocks noChangeAspect="1"/>
          </p:cNvPicPr>
          <p:nvPr/>
        </p:nvPicPr>
        <p:blipFill>
          <a:blip r:embed="rId10"/>
          <a:stretch>
            <a:fillRect/>
          </a:stretch>
        </p:blipFill>
        <p:spPr>
          <a:xfrm>
            <a:off x="6524352" y="2670123"/>
            <a:ext cx="289687" cy="289687"/>
          </a:xfrm>
          <a:prstGeom prst="rect">
            <a:avLst/>
          </a:prstGeom>
        </p:spPr>
      </p:pic>
      <p:pic>
        <p:nvPicPr>
          <p:cNvPr id="31" name="Picture 30">
            <a:extLst>
              <a:ext uri="{FF2B5EF4-FFF2-40B4-BE49-F238E27FC236}">
                <a16:creationId xmlns:a16="http://schemas.microsoft.com/office/drawing/2014/main" id="{F17A0CE1-1582-4CD4-BB93-A383E0275A80}"/>
              </a:ext>
            </a:extLst>
          </p:cNvPr>
          <p:cNvPicPr>
            <a:picLocks noChangeAspect="1"/>
          </p:cNvPicPr>
          <p:nvPr/>
        </p:nvPicPr>
        <p:blipFill>
          <a:blip r:embed="rId10"/>
          <a:stretch>
            <a:fillRect/>
          </a:stretch>
        </p:blipFill>
        <p:spPr>
          <a:xfrm>
            <a:off x="6524352" y="3798930"/>
            <a:ext cx="289687" cy="289687"/>
          </a:xfrm>
          <a:prstGeom prst="rect">
            <a:avLst/>
          </a:prstGeom>
        </p:spPr>
      </p:pic>
      <p:pic>
        <p:nvPicPr>
          <p:cNvPr id="32" name="Picture 31">
            <a:extLst>
              <a:ext uri="{FF2B5EF4-FFF2-40B4-BE49-F238E27FC236}">
                <a16:creationId xmlns:a16="http://schemas.microsoft.com/office/drawing/2014/main" id="{1F9A7F70-BD70-4D29-BAE6-B3039884CA7F}"/>
              </a:ext>
            </a:extLst>
          </p:cNvPr>
          <p:cNvPicPr>
            <a:picLocks noChangeAspect="1"/>
          </p:cNvPicPr>
          <p:nvPr/>
        </p:nvPicPr>
        <p:blipFill>
          <a:blip r:embed="rId10"/>
          <a:stretch>
            <a:fillRect/>
          </a:stretch>
        </p:blipFill>
        <p:spPr>
          <a:xfrm>
            <a:off x="6516361" y="4709239"/>
            <a:ext cx="289687" cy="289687"/>
          </a:xfrm>
          <a:prstGeom prst="rect">
            <a:avLst/>
          </a:prstGeom>
        </p:spPr>
      </p:pic>
      <p:pic>
        <p:nvPicPr>
          <p:cNvPr id="33" name="Picture 32">
            <a:extLst>
              <a:ext uri="{FF2B5EF4-FFF2-40B4-BE49-F238E27FC236}">
                <a16:creationId xmlns:a16="http://schemas.microsoft.com/office/drawing/2014/main" id="{F4FEF752-0F6A-4625-8C38-7398F883B58C}"/>
              </a:ext>
            </a:extLst>
          </p:cNvPr>
          <p:cNvPicPr>
            <a:picLocks noChangeAspect="1"/>
          </p:cNvPicPr>
          <p:nvPr/>
        </p:nvPicPr>
        <p:blipFill>
          <a:blip r:embed="rId10"/>
          <a:stretch>
            <a:fillRect/>
          </a:stretch>
        </p:blipFill>
        <p:spPr>
          <a:xfrm>
            <a:off x="6518011" y="5647242"/>
            <a:ext cx="289687" cy="289687"/>
          </a:xfrm>
          <a:prstGeom prst="rect">
            <a:avLst/>
          </a:prstGeom>
        </p:spPr>
      </p:pic>
      <p:pic>
        <p:nvPicPr>
          <p:cNvPr id="35" name="Picture 34">
            <a:extLst>
              <a:ext uri="{FF2B5EF4-FFF2-40B4-BE49-F238E27FC236}">
                <a16:creationId xmlns:a16="http://schemas.microsoft.com/office/drawing/2014/main" id="{34C1A033-BDF5-42D0-A5D3-4A10BB63FF2C}"/>
              </a:ext>
            </a:extLst>
          </p:cNvPr>
          <p:cNvPicPr>
            <a:picLocks noChangeAspect="1"/>
          </p:cNvPicPr>
          <p:nvPr/>
        </p:nvPicPr>
        <p:blipFill>
          <a:blip r:embed="rId11"/>
          <a:stretch>
            <a:fillRect/>
          </a:stretch>
        </p:blipFill>
        <p:spPr>
          <a:xfrm>
            <a:off x="108843" y="15863"/>
            <a:ext cx="1789584" cy="1182708"/>
          </a:xfrm>
          <a:prstGeom prst="rect">
            <a:avLst/>
          </a:prstGeom>
        </p:spPr>
      </p:pic>
      <p:pic>
        <p:nvPicPr>
          <p:cNvPr id="39" name="Picture 38">
            <a:extLst>
              <a:ext uri="{FF2B5EF4-FFF2-40B4-BE49-F238E27FC236}">
                <a16:creationId xmlns:a16="http://schemas.microsoft.com/office/drawing/2014/main" id="{E10E2B34-F837-4D1F-8A26-8077F2DFE520}"/>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9473986" y="5740030"/>
            <a:ext cx="1404236" cy="1034404"/>
          </a:xfrm>
          <a:prstGeom prst="rect">
            <a:avLst/>
          </a:prstGeom>
          <a:effectLst>
            <a:outerShdw blurRad="50800" dist="50800" dir="5400000" sx="1000" sy="1000" algn="ctr" rotWithShape="0">
              <a:srgbClr val="000000"/>
            </a:outerShdw>
            <a:softEdge rad="12700"/>
          </a:effectLst>
        </p:spPr>
      </p:pic>
      <p:pic>
        <p:nvPicPr>
          <p:cNvPr id="57" name="Picture 56">
            <a:extLst>
              <a:ext uri="{FF2B5EF4-FFF2-40B4-BE49-F238E27FC236}">
                <a16:creationId xmlns:a16="http://schemas.microsoft.com/office/drawing/2014/main" id="{6947EC2E-0665-4ECC-8D63-A60353C03F71}"/>
              </a:ext>
            </a:extLst>
          </p:cNvPr>
          <p:cNvPicPr>
            <a:picLocks noChangeAspect="1"/>
          </p:cNvPicPr>
          <p:nvPr/>
        </p:nvPicPr>
        <p:blipFill>
          <a:blip r:embed="rId7"/>
          <a:stretch>
            <a:fillRect/>
          </a:stretch>
        </p:blipFill>
        <p:spPr>
          <a:xfrm>
            <a:off x="8964668" y="5713543"/>
            <a:ext cx="465813" cy="258526"/>
          </a:xfrm>
          <a:prstGeom prst="rect">
            <a:avLst/>
          </a:prstGeom>
        </p:spPr>
      </p:pic>
      <p:pic>
        <p:nvPicPr>
          <p:cNvPr id="37" name="Picture 36">
            <a:extLst>
              <a:ext uri="{FF2B5EF4-FFF2-40B4-BE49-F238E27FC236}">
                <a16:creationId xmlns:a16="http://schemas.microsoft.com/office/drawing/2014/main" id="{B7DB7005-ACD0-4A86-8D80-86409C5DB98B}"/>
              </a:ext>
            </a:extLst>
          </p:cNvPr>
          <p:cNvPicPr>
            <a:picLocks noChangeAspect="1"/>
          </p:cNvPicPr>
          <p:nvPr/>
        </p:nvPicPr>
        <p:blipFill>
          <a:blip r:embed="rId7"/>
          <a:stretch>
            <a:fillRect/>
          </a:stretch>
        </p:blipFill>
        <p:spPr>
          <a:xfrm>
            <a:off x="5722974" y="1881505"/>
            <a:ext cx="465813" cy="260250"/>
          </a:xfrm>
          <a:prstGeom prst="rect">
            <a:avLst/>
          </a:prstGeom>
        </p:spPr>
      </p:pic>
      <p:pic>
        <p:nvPicPr>
          <p:cNvPr id="40" name="Picture 39">
            <a:extLst>
              <a:ext uri="{FF2B5EF4-FFF2-40B4-BE49-F238E27FC236}">
                <a16:creationId xmlns:a16="http://schemas.microsoft.com/office/drawing/2014/main" id="{309A88BC-2578-4108-B9CA-0CC6ABCEE0C0}"/>
              </a:ext>
            </a:extLst>
          </p:cNvPr>
          <p:cNvPicPr>
            <a:picLocks noChangeAspect="1"/>
          </p:cNvPicPr>
          <p:nvPr/>
        </p:nvPicPr>
        <p:blipFill>
          <a:blip r:embed="rId9"/>
          <a:stretch>
            <a:fillRect/>
          </a:stretch>
        </p:blipFill>
        <p:spPr>
          <a:xfrm>
            <a:off x="4037581" y="3763774"/>
            <a:ext cx="465813" cy="260250"/>
          </a:xfrm>
          <a:prstGeom prst="rect">
            <a:avLst/>
          </a:prstGeom>
        </p:spPr>
      </p:pic>
      <p:pic>
        <p:nvPicPr>
          <p:cNvPr id="41" name="Picture 40">
            <a:extLst>
              <a:ext uri="{FF2B5EF4-FFF2-40B4-BE49-F238E27FC236}">
                <a16:creationId xmlns:a16="http://schemas.microsoft.com/office/drawing/2014/main" id="{5C25CD60-780C-4835-8FD0-1FC6BF68BE20}"/>
              </a:ext>
            </a:extLst>
          </p:cNvPr>
          <p:cNvPicPr>
            <a:picLocks noChangeAspect="1"/>
          </p:cNvPicPr>
          <p:nvPr/>
        </p:nvPicPr>
        <p:blipFill>
          <a:blip r:embed="rId9"/>
          <a:stretch>
            <a:fillRect/>
          </a:stretch>
        </p:blipFill>
        <p:spPr>
          <a:xfrm>
            <a:off x="5728725" y="3763180"/>
            <a:ext cx="465813" cy="260250"/>
          </a:xfrm>
          <a:prstGeom prst="rect">
            <a:avLst/>
          </a:prstGeom>
        </p:spPr>
      </p:pic>
      <p:pic>
        <p:nvPicPr>
          <p:cNvPr id="43" name="Picture 42">
            <a:extLst>
              <a:ext uri="{FF2B5EF4-FFF2-40B4-BE49-F238E27FC236}">
                <a16:creationId xmlns:a16="http://schemas.microsoft.com/office/drawing/2014/main" id="{A2A978D6-1C9B-475F-8DBD-1289F823894F}"/>
              </a:ext>
            </a:extLst>
          </p:cNvPr>
          <p:cNvPicPr>
            <a:picLocks noChangeAspect="1"/>
          </p:cNvPicPr>
          <p:nvPr/>
        </p:nvPicPr>
        <p:blipFill>
          <a:blip r:embed="rId7"/>
          <a:stretch>
            <a:fillRect/>
          </a:stretch>
        </p:blipFill>
        <p:spPr>
          <a:xfrm>
            <a:off x="8936163" y="3763180"/>
            <a:ext cx="465813" cy="258526"/>
          </a:xfrm>
          <a:prstGeom prst="rect">
            <a:avLst/>
          </a:prstGeom>
        </p:spPr>
      </p:pic>
      <p:graphicFrame>
        <p:nvGraphicFramePr>
          <p:cNvPr id="13" name="Object 12">
            <a:extLst>
              <a:ext uri="{FF2B5EF4-FFF2-40B4-BE49-F238E27FC236}">
                <a16:creationId xmlns:a16="http://schemas.microsoft.com/office/drawing/2014/main" id="{0146F953-CF3B-4755-AB31-694ED04B163B}"/>
              </a:ext>
            </a:extLst>
          </p:cNvPr>
          <p:cNvGraphicFramePr>
            <a:graphicFrameLocks noChangeAspect="1"/>
          </p:cNvGraphicFramePr>
          <p:nvPr>
            <p:extLst>
              <p:ext uri="{D42A27DB-BD31-4B8C-83A1-F6EECF244321}">
                <p14:modId xmlns:p14="http://schemas.microsoft.com/office/powerpoint/2010/main" val="1275971745"/>
              </p:ext>
            </p:extLst>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name="Acrobat Document" r:id="rId14" imgW="2190598" imgH="1361936" progId="Acrobat.Document.DC">
                  <p:embed/>
                </p:oleObj>
              </mc:Choice>
              <mc:Fallback>
                <p:oleObj name="Acrobat Document" r:id="rId14" imgW="2190598" imgH="1361936" progId="Acrobat.Document.DC">
                  <p:embed/>
                  <p:pic>
                    <p:nvPicPr>
                      <p:cNvPr id="0" name=""/>
                      <p:cNvPicPr/>
                      <p:nvPr/>
                    </p:nvPicPr>
                    <p:blipFill>
                      <a:blip r:embed="rId15"/>
                      <a:stretch>
                        <a:fillRect/>
                      </a:stretch>
                    </p:blipFill>
                    <p:spPr>
                      <a:xfrm>
                        <a:off x="10747602" y="1384023"/>
                        <a:ext cx="1133848" cy="704958"/>
                      </a:xfrm>
                      <a:prstGeom prst="rect">
                        <a:avLst/>
                      </a:prstGeom>
                    </p:spPr>
                  </p:pic>
                </p:oleObj>
              </mc:Fallback>
            </mc:AlternateContent>
          </a:graphicData>
        </a:graphic>
      </p:graphicFrame>
      <p:pic>
        <p:nvPicPr>
          <p:cNvPr id="12" name="Picture 11">
            <a:extLst>
              <a:ext uri="{FF2B5EF4-FFF2-40B4-BE49-F238E27FC236}">
                <a16:creationId xmlns:a16="http://schemas.microsoft.com/office/drawing/2014/main" id="{C95405B4-929D-4B06-A6D2-091F51499B1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4054628" y="2717805"/>
            <a:ext cx="465813" cy="258526"/>
          </a:xfrm>
          <a:prstGeom prst="rect">
            <a:avLst/>
          </a:prstGeom>
        </p:spPr>
      </p:pic>
      <p:pic>
        <p:nvPicPr>
          <p:cNvPr id="47" name="Picture 46">
            <a:extLst>
              <a:ext uri="{FF2B5EF4-FFF2-40B4-BE49-F238E27FC236}">
                <a16:creationId xmlns:a16="http://schemas.microsoft.com/office/drawing/2014/main" id="{984180C7-D770-4E14-98EE-01FF39A79B16}"/>
              </a:ext>
            </a:extLst>
          </p:cNvPr>
          <p:cNvPicPr>
            <a:picLocks noChangeAspect="1"/>
          </p:cNvPicPr>
          <p:nvPr/>
        </p:nvPicPr>
        <p:blipFill>
          <a:blip r:embed="rId9"/>
          <a:stretch>
            <a:fillRect/>
          </a:stretch>
        </p:blipFill>
        <p:spPr>
          <a:xfrm>
            <a:off x="5728725" y="2719896"/>
            <a:ext cx="465813" cy="260250"/>
          </a:xfrm>
          <a:prstGeom prst="rect">
            <a:avLst/>
          </a:prstGeom>
        </p:spPr>
      </p:pic>
      <p:pic>
        <p:nvPicPr>
          <p:cNvPr id="49" name="Picture 48">
            <a:extLst>
              <a:ext uri="{FF2B5EF4-FFF2-40B4-BE49-F238E27FC236}">
                <a16:creationId xmlns:a16="http://schemas.microsoft.com/office/drawing/2014/main" id="{7E680143-5487-4EFB-8D52-B6299424FB37}"/>
              </a:ext>
            </a:extLst>
          </p:cNvPr>
          <p:cNvPicPr>
            <a:picLocks noChangeAspect="1"/>
          </p:cNvPicPr>
          <p:nvPr/>
        </p:nvPicPr>
        <p:blipFill>
          <a:blip r:embed="rId7"/>
          <a:stretch>
            <a:fillRect/>
          </a:stretch>
        </p:blipFill>
        <p:spPr>
          <a:xfrm>
            <a:off x="4037579" y="5545434"/>
            <a:ext cx="465813" cy="254136"/>
          </a:xfrm>
          <a:prstGeom prst="rect">
            <a:avLst/>
          </a:prstGeom>
        </p:spPr>
      </p:pic>
      <p:pic>
        <p:nvPicPr>
          <p:cNvPr id="50" name="Picture 49">
            <a:extLst>
              <a:ext uri="{FF2B5EF4-FFF2-40B4-BE49-F238E27FC236}">
                <a16:creationId xmlns:a16="http://schemas.microsoft.com/office/drawing/2014/main" id="{AD20B368-959D-41D2-A610-52E1903C40EB}"/>
              </a:ext>
            </a:extLst>
          </p:cNvPr>
          <p:cNvPicPr>
            <a:picLocks noChangeAspect="1"/>
          </p:cNvPicPr>
          <p:nvPr/>
        </p:nvPicPr>
        <p:blipFill>
          <a:blip r:embed="rId7"/>
          <a:stretch>
            <a:fillRect/>
          </a:stretch>
        </p:blipFill>
        <p:spPr>
          <a:xfrm>
            <a:off x="5730634" y="5545434"/>
            <a:ext cx="465813" cy="254136"/>
          </a:xfrm>
          <a:prstGeom prst="rect">
            <a:avLst/>
          </a:prstGeom>
        </p:spPr>
      </p:pic>
      <p:pic>
        <p:nvPicPr>
          <p:cNvPr id="38" name="Picture 37">
            <a:extLst>
              <a:ext uri="{FF2B5EF4-FFF2-40B4-BE49-F238E27FC236}">
                <a16:creationId xmlns:a16="http://schemas.microsoft.com/office/drawing/2014/main" id="{89258924-3C83-421B-B84C-697F02A00EFA}"/>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778736" y="276240"/>
            <a:ext cx="1047777" cy="1047777"/>
          </a:xfrm>
          <a:prstGeom prst="rect">
            <a:avLst/>
          </a:prstGeom>
        </p:spPr>
      </p:pic>
      <p:pic>
        <p:nvPicPr>
          <p:cNvPr id="26" name="Picture 25">
            <a:extLst>
              <a:ext uri="{FF2B5EF4-FFF2-40B4-BE49-F238E27FC236}">
                <a16:creationId xmlns:a16="http://schemas.microsoft.com/office/drawing/2014/main" id="{5DE2C126-BC1D-4391-B203-1E53F63C084E}"/>
              </a:ext>
            </a:extLst>
          </p:cNvPr>
          <p:cNvPicPr>
            <a:picLocks noChangeAspect="1"/>
          </p:cNvPicPr>
          <p:nvPr/>
        </p:nvPicPr>
        <p:blipFill>
          <a:blip r:embed="rId9"/>
          <a:stretch>
            <a:fillRect/>
          </a:stretch>
        </p:blipFill>
        <p:spPr>
          <a:xfrm>
            <a:off x="4037580" y="4709239"/>
            <a:ext cx="465813" cy="260250"/>
          </a:xfrm>
          <a:prstGeom prst="rect">
            <a:avLst/>
          </a:prstGeom>
        </p:spPr>
      </p:pic>
      <p:pic>
        <p:nvPicPr>
          <p:cNvPr id="3" name="Picture 2">
            <a:extLst>
              <a:ext uri="{FF2B5EF4-FFF2-40B4-BE49-F238E27FC236}">
                <a16:creationId xmlns:a16="http://schemas.microsoft.com/office/drawing/2014/main" id="{CD216B96-4DBA-4E18-BECA-2A8BA13F4EB8}"/>
              </a:ext>
            </a:extLst>
          </p:cNvPr>
          <p:cNvPicPr>
            <a:picLocks noChangeAspect="1"/>
          </p:cNvPicPr>
          <p:nvPr/>
        </p:nvPicPr>
        <p:blipFill>
          <a:blip r:embed="rId9"/>
          <a:stretch>
            <a:fillRect/>
          </a:stretch>
        </p:blipFill>
        <p:spPr>
          <a:xfrm>
            <a:off x="5722974" y="4709239"/>
            <a:ext cx="465813" cy="260250"/>
          </a:xfrm>
          <a:prstGeom prst="rect">
            <a:avLst/>
          </a:prstGeom>
        </p:spPr>
      </p:pic>
    </p:spTree>
    <p:extLst>
      <p:ext uri="{BB962C8B-B14F-4D97-AF65-F5344CB8AC3E}">
        <p14:creationId xmlns:p14="http://schemas.microsoft.com/office/powerpoint/2010/main" val="26860732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BC3FD"/>
        </a:solidFill>
        <a:effectLst/>
      </p:bgPr>
    </p:bg>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E6D7E3D2-AD34-412D-9085-5CCDA2D6874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62470" y="-53261"/>
            <a:ext cx="7620000" cy="1333500"/>
          </a:xfrm>
          <a:prstGeom prst="rect">
            <a:avLst/>
          </a:prstGeom>
        </p:spPr>
      </p:pic>
      <p:pic>
        <p:nvPicPr>
          <p:cNvPr id="42" name="Picture 41">
            <a:extLst>
              <a:ext uri="{FF2B5EF4-FFF2-40B4-BE49-F238E27FC236}">
                <a16:creationId xmlns:a16="http://schemas.microsoft.com/office/drawing/2014/main" id="{294D775B-FD81-4F44-ABA5-256280216D2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2826" y="3772704"/>
            <a:ext cx="1619644" cy="2970121"/>
          </a:xfrm>
          <a:prstGeom prst="rect">
            <a:avLst/>
          </a:prstGeom>
        </p:spPr>
      </p:pic>
      <p:graphicFrame>
        <p:nvGraphicFramePr>
          <p:cNvPr id="4" name="Table 3">
            <a:extLst>
              <a:ext uri="{FF2B5EF4-FFF2-40B4-BE49-F238E27FC236}">
                <a16:creationId xmlns:a16="http://schemas.microsoft.com/office/drawing/2014/main" id="{15395D0F-58C3-486C-865F-77DE6AC09CF6}"/>
              </a:ext>
            </a:extLst>
          </p:cNvPr>
          <p:cNvGraphicFramePr>
            <a:graphicFrameLocks noGrp="1"/>
          </p:cNvGraphicFramePr>
          <p:nvPr>
            <p:extLst>
              <p:ext uri="{D42A27DB-BD31-4B8C-83A1-F6EECF244321}">
                <p14:modId xmlns:p14="http://schemas.microsoft.com/office/powerpoint/2010/main" val="2267595314"/>
              </p:ext>
            </p:extLst>
          </p:nvPr>
        </p:nvGraphicFramePr>
        <p:xfrm>
          <a:off x="1667806" y="1050724"/>
          <a:ext cx="8341514" cy="4892273"/>
        </p:xfrm>
        <a:graphic>
          <a:graphicData uri="http://schemas.openxmlformats.org/drawingml/2006/table">
            <a:tbl>
              <a:tblPr firstRow="1" bandRow="1">
                <a:tableStyleId>{D27102A9-8310-4765-A935-A1911B00CA55}</a:tableStyleId>
              </a:tblPr>
              <a:tblGrid>
                <a:gridCol w="1729234">
                  <a:extLst>
                    <a:ext uri="{9D8B030D-6E8A-4147-A177-3AD203B41FA5}">
                      <a16:colId xmlns:a16="http://schemas.microsoft.com/office/drawing/2014/main" val="1220507021"/>
                    </a:ext>
                  </a:extLst>
                </a:gridCol>
                <a:gridCol w="1729234">
                  <a:extLst>
                    <a:ext uri="{9D8B030D-6E8A-4147-A177-3AD203B41FA5}">
                      <a16:colId xmlns:a16="http://schemas.microsoft.com/office/drawing/2014/main" val="4235382069"/>
                    </a:ext>
                  </a:extLst>
                </a:gridCol>
                <a:gridCol w="1729234">
                  <a:extLst>
                    <a:ext uri="{9D8B030D-6E8A-4147-A177-3AD203B41FA5}">
                      <a16:colId xmlns:a16="http://schemas.microsoft.com/office/drawing/2014/main" val="2927261524"/>
                    </a:ext>
                  </a:extLst>
                </a:gridCol>
                <a:gridCol w="1729234">
                  <a:extLst>
                    <a:ext uri="{9D8B030D-6E8A-4147-A177-3AD203B41FA5}">
                      <a16:colId xmlns:a16="http://schemas.microsoft.com/office/drawing/2014/main" val="2603289641"/>
                    </a:ext>
                  </a:extLst>
                </a:gridCol>
                <a:gridCol w="1424578">
                  <a:extLst>
                    <a:ext uri="{9D8B030D-6E8A-4147-A177-3AD203B41FA5}">
                      <a16:colId xmlns:a16="http://schemas.microsoft.com/office/drawing/2014/main" val="4031151225"/>
                    </a:ext>
                  </a:extLst>
                </a:gridCol>
              </a:tblGrid>
              <a:tr h="1108931">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MONDAY</a:t>
                      </a: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Meat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Arial"/>
                          <a:cs typeface="Calibri"/>
                          <a:sym typeface="Calibri"/>
                        </a:rPr>
                        <a:t>2, 7</a:t>
                      </a:r>
                      <a:endParaRPr lang="en-GB" sz="1000" b="0" i="0" u="none" strike="noStrike" cap="none" dirty="0">
                        <a:solidFill>
                          <a:schemeClr val="tx1">
                            <a:lumMod val="95000"/>
                            <a:lumOff val="5000"/>
                          </a:schemeClr>
                        </a:solidFill>
                        <a:latin typeface="+mn-lt"/>
                        <a:ea typeface="Arial"/>
                        <a:cs typeface="Arial"/>
                        <a:sym typeface="Aria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Cheese &amp; Tomato Pizza </a:t>
                      </a:r>
                    </a:p>
                    <a:p>
                      <a:pPr algn="ctr"/>
                      <a:r>
                        <a:rPr lang="en-GB" sz="1000" b="0" dirty="0">
                          <a:solidFill>
                            <a:schemeClr val="tx1">
                              <a:lumMod val="95000"/>
                              <a:lumOff val="5000"/>
                            </a:schemeClr>
                          </a:solidFill>
                          <a:latin typeface="+mn-lt"/>
                          <a:cs typeface="Calibri" panose="020F0502020204030204" pitchFamily="34" charset="0"/>
                        </a:rPr>
                        <a:t>2, 7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Wedges &amp; Salad</a:t>
                      </a:r>
                      <a:endParaRPr lang="en-GB" sz="1600" b="0" i="0" u="none" strike="noStrike" cap="none" dirty="0">
                        <a:solidFill>
                          <a:schemeClr val="tx1">
                            <a:lumMod val="95000"/>
                            <a:lumOff val="5000"/>
                          </a:schemeClr>
                        </a:solidFill>
                        <a:latin typeface="+mn-lt"/>
                        <a:ea typeface="Arial"/>
                        <a:cs typeface="Arial"/>
                        <a:sym typeface="Arial"/>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chemeClr val="tx1">
                              <a:lumMod val="95000"/>
                              <a:lumOff val="5000"/>
                            </a:schemeClr>
                          </a:solidFill>
                          <a:latin typeface="+mn-lt"/>
                          <a:ea typeface="Calibri"/>
                          <a:cs typeface="Calibri"/>
                          <a:sym typeface="Calibri"/>
                        </a:rPr>
                        <a:t>Jelly &amp; Fruit</a:t>
                      </a:r>
                    </a:p>
                    <a:p>
                      <a:pPr algn="ctr"/>
                      <a:r>
                        <a:rPr lang="en-GB" sz="1000" b="0" dirty="0">
                          <a:solidFill>
                            <a:schemeClr val="tx1">
                              <a:lumMod val="95000"/>
                              <a:lumOff val="5000"/>
                            </a:schemeClr>
                          </a:solidFill>
                          <a:latin typeface="+mn-lt"/>
                          <a:cs typeface="Calibri" panose="020F0502020204030204" pitchFamily="34" charset="0"/>
                        </a:rPr>
                        <a:t>A/F</a:t>
                      </a:r>
                    </a:p>
                  </a:txBody>
                  <a:tcPr/>
                </a:tc>
                <a:extLst>
                  <a:ext uri="{0D108BD9-81ED-4DB2-BD59-A6C34878D82A}">
                    <a16:rowId xmlns:a16="http://schemas.microsoft.com/office/drawing/2014/main" val="1761550809"/>
                  </a:ext>
                </a:extLst>
              </a:tr>
              <a:tr h="91882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TUESDAY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Chicken Meatball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Pasta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1, 2</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Dhal Sweet Potato Curry</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1, 2, 7</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Mixed Vegetables</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Marble Cake</a:t>
                      </a:r>
                      <a:endParaRPr lang="en-GB" sz="1050" b="0" i="0" u="none" strike="noStrike" cap="none" dirty="0">
                        <a:solidFill>
                          <a:schemeClr val="tx1">
                            <a:lumMod val="95000"/>
                            <a:lumOff val="5000"/>
                          </a:schemeClr>
                        </a:solidFill>
                        <a:latin typeface="+mn-lt"/>
                        <a:ea typeface="Calibri"/>
                        <a:cs typeface="Calibri"/>
                        <a:sym typeface="Calibri"/>
                      </a:endParaRPr>
                    </a:p>
                    <a:p>
                      <a:pPr algn="ctr"/>
                      <a:r>
                        <a:rPr lang="en-GB" sz="1000" b="0" dirty="0">
                          <a:solidFill>
                            <a:schemeClr val="tx1">
                              <a:lumMod val="95000"/>
                              <a:lumOff val="5000"/>
                            </a:schemeClr>
                          </a:solidFill>
                          <a:latin typeface="+mn-lt"/>
                          <a:cs typeface="Calibri" panose="020F0502020204030204" pitchFamily="34" charset="0"/>
                        </a:rPr>
                        <a:t>2, 4</a:t>
                      </a:r>
                    </a:p>
                  </a:txBody>
                  <a:tcPr/>
                </a:tc>
                <a:extLst>
                  <a:ext uri="{0D108BD9-81ED-4DB2-BD59-A6C34878D82A}">
                    <a16:rowId xmlns:a16="http://schemas.microsoft.com/office/drawing/2014/main" val="2113602178"/>
                  </a:ext>
                </a:extLst>
              </a:tr>
              <a:tr h="938108">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WEDNESDAY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 Turkey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&amp; Yorkshire</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cs typeface="Calibri"/>
                          <a:sym typeface="Calibri"/>
                        </a:rPr>
                        <a:t>2, 4, 7</a:t>
                      </a:r>
                      <a:endParaRPr lang="en-GB" sz="1100" b="0" i="0" u="none" strike="noStrike" cap="none" dirty="0">
                        <a:solidFill>
                          <a:schemeClr val="tx1">
                            <a:lumMod val="95000"/>
                            <a:lumOff val="5000"/>
                          </a:schemeClr>
                        </a:solidFill>
                        <a:latin typeface="+mn-lt"/>
                        <a:sym typeface="Arial"/>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Glamorgan Sausage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 &amp; Yorkshire</a:t>
                      </a:r>
                      <a:endParaRPr lang="en-GB" sz="1100" b="0" i="0" u="none" strike="noStrike" cap="none" dirty="0">
                        <a:solidFill>
                          <a:schemeClr val="tx1">
                            <a:lumMod val="95000"/>
                            <a:lumOff val="5000"/>
                          </a:schemeClr>
                        </a:solidFill>
                        <a:latin typeface="+mn-lt"/>
                        <a:sym typeface="Arial"/>
                      </a:endParaRPr>
                    </a:p>
                    <a:p>
                      <a:pPr algn="ctr"/>
                      <a:r>
                        <a:rPr lang="en-GB" sz="1000" b="0" dirty="0">
                          <a:solidFill>
                            <a:schemeClr val="tx1">
                              <a:lumMod val="95000"/>
                              <a:lumOff val="5000"/>
                            </a:schemeClr>
                          </a:solidFill>
                          <a:latin typeface="+mn-lt"/>
                          <a:cs typeface="Calibri" panose="020F0502020204030204" pitchFamily="34" charset="0"/>
                        </a:rPr>
                        <a:t>2, 4, 7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 Potatoes &amp; Vegetables </a:t>
                      </a:r>
                      <a:endParaRPr lang="en-GB" sz="1400" b="0" i="0" u="none" strike="noStrike" cap="none" dirty="0">
                        <a:solidFill>
                          <a:schemeClr val="tx1">
                            <a:lumMod val="95000"/>
                            <a:lumOff val="5000"/>
                          </a:schemeClr>
                        </a:solidFill>
                        <a:latin typeface="+mn-lt"/>
                        <a:ea typeface="Arial"/>
                        <a:cs typeface="Arial"/>
                        <a:sym typeface="Arial"/>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 </a:t>
                      </a:r>
                      <a:r>
                        <a:rPr lang="en-GB" sz="1400" b="0" dirty="0">
                          <a:solidFill>
                            <a:schemeClr val="tx1">
                              <a:lumMod val="95000"/>
                              <a:lumOff val="5000"/>
                            </a:schemeClr>
                          </a:solidFill>
                          <a:latin typeface="+mn-lt"/>
                          <a:ea typeface="Calibri"/>
                          <a:cs typeface="Calibri"/>
                          <a:sym typeface="Calibri"/>
                        </a:rPr>
                        <a:t>Fruit Flapjack</a:t>
                      </a:r>
                      <a:endParaRPr lang="en-GB" sz="1400" b="0" i="0" u="none" strike="noStrike" cap="none" dirty="0">
                        <a:solidFill>
                          <a:schemeClr val="tx1">
                            <a:lumMod val="95000"/>
                            <a:lumOff val="5000"/>
                          </a:schemeClr>
                        </a:solidFill>
                        <a:latin typeface="+mn-lt"/>
                        <a:ea typeface="Calibri"/>
                        <a:cs typeface="Calibri"/>
                        <a:sym typeface="Calibri"/>
                      </a:endParaRPr>
                    </a:p>
                    <a:p>
                      <a:pPr algn="ctr"/>
                      <a:r>
                        <a:rPr lang="en-GB" sz="1000" b="0" i="0" u="none" strike="noStrike" cap="none" dirty="0">
                          <a:solidFill>
                            <a:schemeClr val="tx1">
                              <a:lumMod val="95000"/>
                              <a:lumOff val="5000"/>
                            </a:schemeClr>
                          </a:solidFill>
                          <a:latin typeface="+mn-lt"/>
                          <a:cs typeface="Calibri"/>
                          <a:sym typeface="Calibri"/>
                        </a:rPr>
                        <a:t>2</a:t>
                      </a:r>
                      <a:endParaRPr lang="en-GB" sz="10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2777963603"/>
                  </a:ext>
                </a:extLst>
              </a:tr>
              <a:tr h="92360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THURSDAY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Beef Lasagne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Pasta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dirty="0">
                          <a:solidFill>
                            <a:schemeClr val="tx1">
                              <a:lumMod val="95000"/>
                              <a:lumOff val="5000"/>
                            </a:schemeClr>
                          </a:solidFill>
                          <a:latin typeface="+mn-lt"/>
                          <a:cs typeface="Calibri" panose="020F0502020204030204" pitchFamily="34" charset="0"/>
                        </a:rPr>
                        <a:t>2, 7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Roasted Vegetable Lasagne</a:t>
                      </a:r>
                      <a:endParaRPr lang="en-GB" sz="1000" b="0" i="0" u="none" strike="noStrike" cap="none" dirty="0">
                        <a:solidFill>
                          <a:schemeClr val="tx1">
                            <a:lumMod val="95000"/>
                            <a:lumOff val="5000"/>
                          </a:schemeClr>
                        </a:solidFill>
                        <a:latin typeface="+mn-lt"/>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b="0" i="0" u="none" strike="noStrike" cap="none" dirty="0">
                          <a:solidFill>
                            <a:schemeClr val="tx1">
                              <a:lumMod val="95000"/>
                              <a:lumOff val="5000"/>
                            </a:schemeClr>
                          </a:solidFill>
                          <a:latin typeface="+mn-lt"/>
                          <a:ea typeface="Calibri"/>
                          <a:cs typeface="Calibri"/>
                          <a:sym typeface="Calibri"/>
                        </a:rPr>
                        <a:t>2, 7</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Mixed Vegetables</a:t>
                      </a:r>
                      <a:endParaRPr lang="en-GB" sz="1400" b="0" dirty="0">
                        <a:solidFill>
                          <a:schemeClr val="tx1">
                            <a:lumMod val="95000"/>
                            <a:lumOff val="5000"/>
                          </a:schemeClr>
                        </a:solidFill>
                        <a:latin typeface="+mn-lt"/>
                        <a:cs typeface="Calibri" panose="020F0502020204030204" pitchFamily="34" charset="0"/>
                      </a:endParaRPr>
                    </a:p>
                    <a:p>
                      <a:pPr algn="ctr"/>
                      <a:r>
                        <a:rPr lang="en-GB" sz="1000" b="0" dirty="0">
                          <a:solidFill>
                            <a:schemeClr val="tx1">
                              <a:lumMod val="95000"/>
                              <a:lumOff val="5000"/>
                            </a:schemeClr>
                          </a:solidFill>
                          <a:latin typeface="+mn-lt"/>
                          <a:cs typeface="Calibri" panose="020F0502020204030204" pitchFamily="34" charset="0"/>
                        </a:rPr>
                        <a:t>A/F</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u="none" strike="noStrike" cap="none" dirty="0">
                          <a:solidFill>
                            <a:schemeClr val="tx1">
                              <a:lumMod val="95000"/>
                              <a:lumOff val="5000"/>
                            </a:schemeClr>
                          </a:solidFill>
                          <a:latin typeface="+mn-lt"/>
                          <a:ea typeface="Calibri"/>
                          <a:cs typeface="Calibri"/>
                          <a:sym typeface="Calibri"/>
                        </a:rPr>
                        <a:t> Lemon Drizzle Cake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i="0" u="none" strike="noStrike" cap="none" dirty="0">
                          <a:solidFill>
                            <a:schemeClr val="tx1">
                              <a:lumMod val="95000"/>
                              <a:lumOff val="5000"/>
                            </a:schemeClr>
                          </a:solidFill>
                          <a:latin typeface="+mn-lt"/>
                          <a:ea typeface="Calibri"/>
                          <a:cs typeface="Calibri"/>
                          <a:sym typeface="Calibri"/>
                        </a:rPr>
                        <a:t>2, 4</a:t>
                      </a:r>
                    </a:p>
                    <a:p>
                      <a:pPr algn="ctr"/>
                      <a:endParaRPr lang="en-GB" sz="1400" b="0" dirty="0">
                        <a:solidFill>
                          <a:schemeClr val="tx1">
                            <a:lumMod val="95000"/>
                            <a:lumOff val="5000"/>
                          </a:schemeClr>
                        </a:solidFill>
                        <a:latin typeface="+mn-lt"/>
                        <a:cs typeface="Calibri" panose="020F0502020204030204" pitchFamily="34" charset="0"/>
                      </a:endParaRPr>
                    </a:p>
                  </a:txBody>
                  <a:tcPr/>
                </a:tc>
                <a:extLst>
                  <a:ext uri="{0D108BD9-81ED-4DB2-BD59-A6C34878D82A}">
                    <a16:rowId xmlns:a16="http://schemas.microsoft.com/office/drawing/2014/main" val="1473080337"/>
                  </a:ext>
                </a:extLst>
              </a:tr>
              <a:tr h="1002805">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b="0" u="none" strike="noStrike" cap="none" dirty="0">
                          <a:solidFill>
                            <a:schemeClr val="tx1">
                              <a:lumMod val="95000"/>
                              <a:lumOff val="5000"/>
                            </a:schemeClr>
                          </a:solidFill>
                          <a:latin typeface="+mn-lt"/>
                          <a:cs typeface="Calibri" panose="020F0502020204030204" pitchFamily="34" charset="0"/>
                        </a:rPr>
                        <a:t>FRIDAY</a:t>
                      </a:r>
                      <a:endParaRPr lang="en-GB" sz="1400" b="0" dirty="0">
                        <a:solidFill>
                          <a:schemeClr val="tx1">
                            <a:lumMod val="95000"/>
                            <a:lumOff val="5000"/>
                          </a:schemeClr>
                        </a:solidFill>
                        <a:latin typeface="+mn-lt"/>
                        <a:cs typeface="Calibri" panose="020F0502020204030204" pitchFamily="34" charset="0"/>
                      </a:endParaRP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Fish Fingers or Salmon Fingers</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2, 5 </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u="none" strike="noStrike" cap="none" dirty="0">
                          <a:solidFill>
                            <a:schemeClr val="tx1">
                              <a:lumMod val="95000"/>
                              <a:lumOff val="5000"/>
                            </a:schemeClr>
                          </a:solidFill>
                          <a:latin typeface="+mn-lt"/>
                          <a:cs typeface="Calibri" panose="020F0502020204030204" pitchFamily="34" charset="0"/>
                        </a:rPr>
                        <a:t>BBQ Quorn Fillet  </a:t>
                      </a:r>
                    </a:p>
                    <a:p>
                      <a:pPr marL="0" marR="0" lvl="0" indent="0" algn="ctr" rtl="0">
                        <a:spcBef>
                          <a:spcPts val="0"/>
                        </a:spcBef>
                        <a:spcAft>
                          <a:spcPts val="0"/>
                        </a:spcAft>
                        <a:buNone/>
                      </a:pPr>
                      <a:r>
                        <a:rPr lang="en-GB" sz="1000" b="0" u="none" strike="noStrike" cap="none" dirty="0">
                          <a:solidFill>
                            <a:schemeClr val="tx1">
                              <a:lumMod val="95000"/>
                              <a:lumOff val="5000"/>
                            </a:schemeClr>
                          </a:solidFill>
                          <a:latin typeface="+mn-lt"/>
                          <a:cs typeface="Calibri" panose="020F0502020204030204" pitchFamily="34" charset="0"/>
                        </a:rPr>
                        <a:t>2</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Chips &amp;</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 Peas/Beans </a:t>
                      </a:r>
                    </a:p>
                    <a:p>
                      <a:pPr marL="0" marR="0" lvl="0" indent="0" algn="ctr" rtl="0">
                        <a:spcBef>
                          <a:spcPts val="0"/>
                        </a:spcBef>
                        <a:spcAft>
                          <a:spcPts val="0"/>
                        </a:spcAft>
                        <a:buNone/>
                      </a:pPr>
                      <a:r>
                        <a:rPr lang="en-GB" sz="1400" b="0" dirty="0">
                          <a:solidFill>
                            <a:schemeClr val="tx1">
                              <a:lumMod val="95000"/>
                              <a:lumOff val="5000"/>
                            </a:schemeClr>
                          </a:solidFill>
                          <a:latin typeface="+mn-lt"/>
                          <a:cs typeface="Calibri" panose="020F0502020204030204" pitchFamily="34" charset="0"/>
                        </a:rPr>
                        <a:t>A/F</a:t>
                      </a:r>
                    </a:p>
                    <a:p>
                      <a:pPr algn="ctr"/>
                      <a:endParaRPr lang="en-GB" sz="1400" b="0" dirty="0">
                        <a:solidFill>
                          <a:schemeClr val="tx1">
                            <a:lumMod val="95000"/>
                            <a:lumOff val="5000"/>
                          </a:schemeClr>
                        </a:solidFill>
                        <a:latin typeface="+mn-lt"/>
                        <a:cs typeface="Calibri" panose="020F0502020204030204" pitchFamily="34" charset="0"/>
                      </a:endParaRPr>
                    </a:p>
                  </a:txBody>
                  <a:tcPr/>
                </a:tc>
                <a:tc>
                  <a:txBody>
                    <a:bodyPr/>
                    <a:lstStyle/>
                    <a:p>
                      <a:pPr algn="ctr" fontAlgn="base"/>
                      <a:r>
                        <a:rPr lang="en-GB" sz="1400" b="0" i="0" kern="1200" dirty="0">
                          <a:solidFill>
                            <a:schemeClr val="tx1"/>
                          </a:solidFill>
                          <a:effectLst/>
                          <a:latin typeface="+mn-lt"/>
                          <a:ea typeface="+mn-ea"/>
                          <a:cs typeface="+mn-cs"/>
                        </a:rPr>
                        <a:t>Chocolate &amp; Vanilla Mousse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lumMod val="95000"/>
                              <a:lumOff val="5000"/>
                            </a:schemeClr>
                          </a:solidFill>
                          <a:latin typeface="+mn-lt"/>
                          <a:cs typeface="Calibri" panose="020F0502020204030204" pitchFamily="34" charset="0"/>
                        </a:rPr>
                        <a:t>7</a:t>
                      </a:r>
                    </a:p>
                  </a:txBody>
                  <a:tcPr/>
                </a:tc>
                <a:extLst>
                  <a:ext uri="{0D108BD9-81ED-4DB2-BD59-A6C34878D82A}">
                    <a16:rowId xmlns:a16="http://schemas.microsoft.com/office/drawing/2014/main" val="3113295391"/>
                  </a:ext>
                </a:extLst>
              </a:tr>
            </a:tbl>
          </a:graphicData>
        </a:graphic>
      </p:graphicFrame>
      <p:sp>
        <p:nvSpPr>
          <p:cNvPr id="5" name="Google Shape;88;p1">
            <a:extLst>
              <a:ext uri="{FF2B5EF4-FFF2-40B4-BE49-F238E27FC236}">
                <a16:creationId xmlns:a16="http://schemas.microsoft.com/office/drawing/2014/main" id="{81A67A75-EE62-4B44-A317-C7F6DAA6BA92}"/>
              </a:ext>
            </a:extLst>
          </p:cNvPr>
          <p:cNvSpPr/>
          <p:nvPr/>
        </p:nvSpPr>
        <p:spPr>
          <a:xfrm>
            <a:off x="3939442" y="114211"/>
            <a:ext cx="4769255" cy="923330"/>
          </a:xfrm>
          <a:prstGeom prst="rect">
            <a:avLst/>
          </a:prstGeom>
          <a:noFill/>
          <a:ln>
            <a:noFill/>
          </a:ln>
          <a:effectLst>
            <a:outerShdw blurRad="149987" dist="250190" dir="8460000" algn="ctr">
              <a:srgbClr val="000000">
                <a:alpha val="27843"/>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dirty="0">
                <a:solidFill>
                  <a:schemeClr val="lt2"/>
                </a:solidFill>
                <a:latin typeface="Calibri"/>
                <a:ea typeface="Calibri"/>
                <a:cs typeface="Calibri"/>
                <a:sym typeface="Calibri"/>
              </a:rPr>
              <a:t> </a:t>
            </a:r>
            <a:r>
              <a:rPr lang="en-GB" sz="5400" b="1" i="0" u="none" strike="noStrike" cap="none" dirty="0">
                <a:solidFill>
                  <a:schemeClr val="tx1"/>
                </a:solidFill>
                <a:latin typeface="Calibri"/>
                <a:ea typeface="Calibri"/>
                <a:cs typeface="Calibri"/>
                <a:sym typeface="Calibri"/>
              </a:rPr>
              <a:t>MENU WEEK 2 </a:t>
            </a:r>
            <a:endParaRPr sz="5400" b="1" i="0" u="none" strike="noStrike" cap="none" dirty="0">
              <a:solidFill>
                <a:schemeClr val="tx1"/>
              </a:solidFill>
              <a:latin typeface="Calibri"/>
              <a:ea typeface="Calibri"/>
              <a:cs typeface="Calibri"/>
              <a:sym typeface="Calibri"/>
            </a:endParaRPr>
          </a:p>
        </p:txBody>
      </p:sp>
      <p:sp>
        <p:nvSpPr>
          <p:cNvPr id="6" name="Google Shape;90;p1">
            <a:extLst>
              <a:ext uri="{FF2B5EF4-FFF2-40B4-BE49-F238E27FC236}">
                <a16:creationId xmlns:a16="http://schemas.microsoft.com/office/drawing/2014/main" id="{2C878327-8B02-4AA7-BD56-90E95122D330}"/>
              </a:ext>
            </a:extLst>
          </p:cNvPr>
          <p:cNvSpPr/>
          <p:nvPr/>
        </p:nvSpPr>
        <p:spPr>
          <a:xfrm>
            <a:off x="3472389" y="6132427"/>
            <a:ext cx="5247222" cy="415458"/>
          </a:xfrm>
          <a:prstGeom prst="rect">
            <a:avLst/>
          </a:prstGeom>
          <a:solidFill>
            <a:srgbClr val="BBC3FD"/>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50" b="0" i="0" u="none" strike="noStrike" cap="none" dirty="0">
                <a:solidFill>
                  <a:schemeClr val="tx1"/>
                </a:solidFill>
                <a:latin typeface="Calibri" panose="020F0502020204030204" pitchFamily="34" charset="0"/>
                <a:ea typeface="Calibri"/>
                <a:cs typeface="Calibri" panose="020F0502020204030204" pitchFamily="34" charset="0"/>
                <a:sym typeface="Calibri"/>
              </a:rPr>
              <a:t>Wholemeal bread, fresh salads, a variety of seasonal fresh fruit, yogurts &amp; jacket potatoes.</a:t>
            </a:r>
            <a:endParaRPr dirty="0">
              <a:solidFill>
                <a:schemeClr val="tx1"/>
              </a:solidFill>
              <a:latin typeface="Calibri" panose="020F0502020204030204" pitchFamily="34" charset="0"/>
              <a:cs typeface="Calibri" panose="020F0502020204030204" pitchFamily="34" charset="0"/>
            </a:endParaRPr>
          </a:p>
          <a:p>
            <a:pPr marL="0" marR="0" lvl="0" indent="0" algn="ctr" rtl="0">
              <a:spcBef>
                <a:spcPts val="0"/>
              </a:spcBef>
              <a:spcAft>
                <a:spcPts val="0"/>
              </a:spcAft>
              <a:buNone/>
            </a:pPr>
            <a:r>
              <a:rPr lang="en-GB" sz="1050" dirty="0">
                <a:solidFill>
                  <a:schemeClr val="tx1"/>
                </a:solidFill>
                <a:latin typeface="Calibri" panose="020F0502020204030204" pitchFamily="34" charset="0"/>
                <a:ea typeface="Calibri"/>
                <a:cs typeface="Calibri" panose="020F0502020204030204" pitchFamily="34" charset="0"/>
                <a:sym typeface="Calibri"/>
              </a:rPr>
              <a:t>Please note that all our dishes can be adapted to suit the majority of dietary requirements</a:t>
            </a:r>
            <a:endParaRPr sz="5400" b="1" cap="none" dirty="0">
              <a:solidFill>
                <a:schemeClr val="tx1"/>
              </a:solidFill>
              <a:latin typeface="Calibri" panose="020F0502020204030204" pitchFamily="34" charset="0"/>
              <a:ea typeface="Calibri"/>
              <a:cs typeface="Calibri" panose="020F0502020204030204" pitchFamily="34" charset="0"/>
              <a:sym typeface="Calibri"/>
            </a:endParaRPr>
          </a:p>
        </p:txBody>
      </p:sp>
      <p:sp>
        <p:nvSpPr>
          <p:cNvPr id="7" name="Google Shape;91;p1">
            <a:extLst>
              <a:ext uri="{FF2B5EF4-FFF2-40B4-BE49-F238E27FC236}">
                <a16:creationId xmlns:a16="http://schemas.microsoft.com/office/drawing/2014/main" id="{31FF8857-E935-4BB1-B0ED-704DB8374AB7}"/>
              </a:ext>
            </a:extLst>
          </p:cNvPr>
          <p:cNvSpPr txBox="1"/>
          <p:nvPr/>
        </p:nvSpPr>
        <p:spPr>
          <a:xfrm>
            <a:off x="155311" y="1828731"/>
            <a:ext cx="1564640" cy="25698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50" dirty="0">
                <a:solidFill>
                  <a:schemeClr val="tx1"/>
                </a:solidFill>
                <a:latin typeface="Calibri"/>
                <a:ea typeface="Calibri"/>
                <a:cs typeface="Calibri"/>
                <a:sym typeface="Calibri"/>
              </a:rPr>
              <a:t>1. Celery</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2. Gluten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3. Crustaceans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4. Eggs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5. Fish</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6. Lupin</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7. Milk</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8. Molluscs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9. Mustard</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10. Peanuts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11. Sesame</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12. Soybeans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13. Sulphites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ea typeface="Calibri"/>
                <a:cs typeface="Calibri"/>
                <a:sym typeface="Calibri"/>
              </a:rPr>
              <a:t>14. Tree nuts</a:t>
            </a:r>
            <a:endParaRPr dirty="0">
              <a:solidFill>
                <a:schemeClr val="tx1"/>
              </a:solidFill>
            </a:endParaRPr>
          </a:p>
          <a:p>
            <a:pPr marL="0" marR="0" lvl="0" indent="0" algn="l" rtl="0">
              <a:spcBef>
                <a:spcPts val="0"/>
              </a:spcBef>
              <a:spcAft>
                <a:spcPts val="0"/>
              </a:spcAft>
              <a:buNone/>
            </a:pPr>
            <a:r>
              <a:rPr lang="en-GB" sz="1050" dirty="0">
                <a:solidFill>
                  <a:schemeClr val="tx1"/>
                </a:solidFill>
                <a:latin typeface="Calibri"/>
                <a:cs typeface="Calibri"/>
                <a:sym typeface="Calibri"/>
              </a:rPr>
              <a:t>A/F Allergen Free</a:t>
            </a:r>
            <a:endParaRPr dirty="0">
              <a:solidFill>
                <a:schemeClr val="tx1"/>
              </a:solidFill>
            </a:endParaRPr>
          </a:p>
        </p:txBody>
      </p:sp>
      <p:sp>
        <p:nvSpPr>
          <p:cNvPr id="8" name="Google Shape;92;p1">
            <a:extLst>
              <a:ext uri="{FF2B5EF4-FFF2-40B4-BE49-F238E27FC236}">
                <a16:creationId xmlns:a16="http://schemas.microsoft.com/office/drawing/2014/main" id="{165C23CF-0EDE-4948-854F-B6B24BF313CF}"/>
              </a:ext>
            </a:extLst>
          </p:cNvPr>
          <p:cNvSpPr txBox="1"/>
          <p:nvPr/>
        </p:nvSpPr>
        <p:spPr>
          <a:xfrm>
            <a:off x="71085" y="1436949"/>
            <a:ext cx="146981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dirty="0">
                <a:solidFill>
                  <a:schemeClr val="tx1"/>
                </a:solidFill>
                <a:latin typeface="Calibri"/>
                <a:ea typeface="Calibri"/>
                <a:cs typeface="Calibri"/>
                <a:sym typeface="Calibri"/>
              </a:rPr>
              <a:t>ALLERGEN KEY</a:t>
            </a:r>
            <a:endParaRPr sz="1200" dirty="0">
              <a:solidFill>
                <a:schemeClr val="tx1"/>
              </a:solidFill>
              <a:latin typeface="Calibri"/>
              <a:ea typeface="Calibri"/>
              <a:cs typeface="Calibri"/>
              <a:sym typeface="Calibri"/>
            </a:endParaRPr>
          </a:p>
        </p:txBody>
      </p:sp>
      <p:sp>
        <p:nvSpPr>
          <p:cNvPr id="9" name="Google Shape;93;p1">
            <a:extLst>
              <a:ext uri="{FF2B5EF4-FFF2-40B4-BE49-F238E27FC236}">
                <a16:creationId xmlns:a16="http://schemas.microsoft.com/office/drawing/2014/main" id="{4174C87A-CA93-4FB1-BAF0-C27C7E6BE118}"/>
              </a:ext>
            </a:extLst>
          </p:cNvPr>
          <p:cNvSpPr txBox="1"/>
          <p:nvPr/>
        </p:nvSpPr>
        <p:spPr>
          <a:xfrm>
            <a:off x="75688" y="5782309"/>
            <a:ext cx="1855894"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00" dirty="0">
                <a:solidFill>
                  <a:schemeClr val="tx1"/>
                </a:solidFill>
                <a:latin typeface="Calibri"/>
                <a:ea typeface="Calibri"/>
                <a:cs typeface="Calibri"/>
                <a:sym typeface="Calibri"/>
              </a:rPr>
              <a:t>Catering provided by Greenshaw</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Learning Trust.</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products are locally sourced</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wherever possible.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All food is cooked fresh on the</a:t>
            </a:r>
            <a:endParaRPr dirty="0">
              <a:solidFill>
                <a:schemeClr val="tx1"/>
              </a:solidFill>
            </a:endParaRPr>
          </a:p>
          <a:p>
            <a:pPr marL="0" marR="0" lvl="0" indent="0" algn="l" rtl="0">
              <a:spcBef>
                <a:spcPts val="0"/>
              </a:spcBef>
              <a:spcAft>
                <a:spcPts val="0"/>
              </a:spcAft>
              <a:buNone/>
            </a:pPr>
            <a:r>
              <a:rPr lang="en-GB" sz="900" dirty="0">
                <a:solidFill>
                  <a:schemeClr val="tx1"/>
                </a:solidFill>
                <a:latin typeface="Calibri"/>
                <a:ea typeface="Calibri"/>
                <a:cs typeface="Calibri"/>
                <a:sym typeface="Calibri"/>
              </a:rPr>
              <a:t>school site each day.</a:t>
            </a:r>
            <a:endParaRPr dirty="0">
              <a:solidFill>
                <a:schemeClr val="tx1"/>
              </a:solidFill>
            </a:endParaRPr>
          </a:p>
        </p:txBody>
      </p:sp>
      <p:pic>
        <p:nvPicPr>
          <p:cNvPr id="10" name="Google Shape;95;p1">
            <a:extLst>
              <a:ext uri="{FF2B5EF4-FFF2-40B4-BE49-F238E27FC236}">
                <a16:creationId xmlns:a16="http://schemas.microsoft.com/office/drawing/2014/main" id="{E5F4219B-3D6A-4C1C-BBE7-4644599370FC}"/>
              </a:ext>
            </a:extLst>
          </p:cNvPr>
          <p:cNvPicPr preferRelativeResize="0"/>
          <p:nvPr/>
        </p:nvPicPr>
        <p:blipFill rotWithShape="1">
          <a:blip r:embed="rId6">
            <a:alphaModFix/>
          </a:blip>
          <a:srcRect/>
          <a:stretch/>
        </p:blipFill>
        <p:spPr>
          <a:xfrm>
            <a:off x="10878222" y="6259398"/>
            <a:ext cx="1158467" cy="477203"/>
          </a:xfrm>
          <a:prstGeom prst="rect">
            <a:avLst/>
          </a:prstGeom>
          <a:noFill/>
          <a:ln>
            <a:noFill/>
          </a:ln>
        </p:spPr>
      </p:pic>
      <p:sp>
        <p:nvSpPr>
          <p:cNvPr id="11" name="TextBox 10">
            <a:extLst>
              <a:ext uri="{FF2B5EF4-FFF2-40B4-BE49-F238E27FC236}">
                <a16:creationId xmlns:a16="http://schemas.microsoft.com/office/drawing/2014/main" id="{9AF19D15-7A90-4500-BFBA-E473DED337E2}"/>
              </a:ext>
            </a:extLst>
          </p:cNvPr>
          <p:cNvSpPr txBox="1"/>
          <p:nvPr/>
        </p:nvSpPr>
        <p:spPr>
          <a:xfrm>
            <a:off x="2079582" y="6024665"/>
            <a:ext cx="1299835" cy="523220"/>
          </a:xfrm>
          <a:prstGeom prst="rect">
            <a:avLst/>
          </a:prstGeom>
          <a:noFill/>
        </p:spPr>
        <p:txBody>
          <a:bodyPr wrap="square" rtlCol="0">
            <a:spAutoFit/>
          </a:bodyPr>
          <a:lstStyle/>
          <a:p>
            <a:pPr lvl="0" algn="ctr"/>
            <a:r>
              <a:rPr lang="en-GB" b="1" dirty="0">
                <a:solidFill>
                  <a:schemeClr val="tx1"/>
                </a:solidFill>
              </a:rPr>
              <a:t>AVAILABLE DAILY </a:t>
            </a:r>
            <a:endParaRPr lang="en-GB" dirty="0">
              <a:solidFill>
                <a:schemeClr val="tx1"/>
              </a:solidFill>
            </a:endParaRPr>
          </a:p>
        </p:txBody>
      </p:sp>
      <p:pic>
        <p:nvPicPr>
          <p:cNvPr id="14" name="Picture 13">
            <a:extLst>
              <a:ext uri="{FF2B5EF4-FFF2-40B4-BE49-F238E27FC236}">
                <a16:creationId xmlns:a16="http://schemas.microsoft.com/office/drawing/2014/main" id="{8543839F-DFD2-41C4-97E4-C4413ED02F08}"/>
              </a:ext>
            </a:extLst>
          </p:cNvPr>
          <p:cNvPicPr>
            <a:picLocks noChangeAspect="1"/>
          </p:cNvPicPr>
          <p:nvPr/>
        </p:nvPicPr>
        <p:blipFill>
          <a:blip r:embed="rId7"/>
          <a:stretch>
            <a:fillRect/>
          </a:stretch>
        </p:blipFill>
        <p:spPr>
          <a:xfrm>
            <a:off x="9091202" y="3731199"/>
            <a:ext cx="465813" cy="260250"/>
          </a:xfrm>
          <a:prstGeom prst="rect">
            <a:avLst/>
          </a:prstGeom>
        </p:spPr>
      </p:pic>
      <p:pic>
        <p:nvPicPr>
          <p:cNvPr id="15" name="Picture 14">
            <a:extLst>
              <a:ext uri="{FF2B5EF4-FFF2-40B4-BE49-F238E27FC236}">
                <a16:creationId xmlns:a16="http://schemas.microsoft.com/office/drawing/2014/main" id="{D10D2AAE-BDD5-472F-87E9-EA4B059C1159}"/>
              </a:ext>
            </a:extLst>
          </p:cNvPr>
          <p:cNvPicPr>
            <a:picLocks noChangeAspect="1"/>
          </p:cNvPicPr>
          <p:nvPr/>
        </p:nvPicPr>
        <p:blipFill>
          <a:blip r:embed="rId8"/>
          <a:stretch>
            <a:fillRect/>
          </a:stretch>
        </p:blipFill>
        <p:spPr>
          <a:xfrm>
            <a:off x="9091202" y="4659044"/>
            <a:ext cx="465813" cy="258526"/>
          </a:xfrm>
          <a:prstGeom prst="rect">
            <a:avLst/>
          </a:prstGeom>
        </p:spPr>
      </p:pic>
      <p:pic>
        <p:nvPicPr>
          <p:cNvPr id="16" name="Picture 15">
            <a:extLst>
              <a:ext uri="{FF2B5EF4-FFF2-40B4-BE49-F238E27FC236}">
                <a16:creationId xmlns:a16="http://schemas.microsoft.com/office/drawing/2014/main" id="{7CECB3ED-F2C4-40F0-BC85-E332CAE2935F}"/>
              </a:ext>
            </a:extLst>
          </p:cNvPr>
          <p:cNvPicPr>
            <a:picLocks noChangeAspect="1"/>
          </p:cNvPicPr>
          <p:nvPr/>
        </p:nvPicPr>
        <p:blipFill>
          <a:blip r:embed="rId9"/>
          <a:stretch>
            <a:fillRect/>
          </a:stretch>
        </p:blipFill>
        <p:spPr>
          <a:xfrm>
            <a:off x="10977878" y="2359965"/>
            <a:ext cx="684256" cy="1499080"/>
          </a:xfrm>
          <a:prstGeom prst="rect">
            <a:avLst/>
          </a:prstGeom>
        </p:spPr>
      </p:pic>
      <p:sp>
        <p:nvSpPr>
          <p:cNvPr id="17" name="TextBox 16">
            <a:extLst>
              <a:ext uri="{FF2B5EF4-FFF2-40B4-BE49-F238E27FC236}">
                <a16:creationId xmlns:a16="http://schemas.microsoft.com/office/drawing/2014/main" id="{16A0EAD9-78E1-4FD2-A1D0-280D612235F9}"/>
              </a:ext>
            </a:extLst>
          </p:cNvPr>
          <p:cNvSpPr txBox="1"/>
          <p:nvPr/>
        </p:nvSpPr>
        <p:spPr>
          <a:xfrm>
            <a:off x="10778736" y="4241989"/>
            <a:ext cx="1257953" cy="1815882"/>
          </a:xfrm>
          <a:prstGeom prst="rect">
            <a:avLst/>
          </a:prstGeom>
          <a:noFill/>
        </p:spPr>
        <p:txBody>
          <a:bodyPr wrap="square" rtlCol="0">
            <a:spAutoFit/>
          </a:bodyPr>
          <a:lstStyle/>
          <a:p>
            <a:r>
              <a:rPr lang="en-GB" sz="800" dirty="0"/>
              <a:t>"We are dedicated to minimizing our carbon footprint by actively reducing food waste throughout our operations, from sourcing to serving. Through staff training, supplier collaboration, and customer engagement, we are committed to making a positive environmental impact." </a:t>
            </a:r>
          </a:p>
        </p:txBody>
      </p:sp>
      <p:pic>
        <p:nvPicPr>
          <p:cNvPr id="20" name="Picture 19">
            <a:extLst>
              <a:ext uri="{FF2B5EF4-FFF2-40B4-BE49-F238E27FC236}">
                <a16:creationId xmlns:a16="http://schemas.microsoft.com/office/drawing/2014/main" id="{750B5A3F-AD93-4845-AE4D-30777BE36010}"/>
              </a:ext>
            </a:extLst>
          </p:cNvPr>
          <p:cNvPicPr>
            <a:picLocks noChangeAspect="1"/>
          </p:cNvPicPr>
          <p:nvPr/>
        </p:nvPicPr>
        <p:blipFill>
          <a:blip r:embed="rId8"/>
          <a:stretch>
            <a:fillRect/>
          </a:stretch>
        </p:blipFill>
        <p:spPr>
          <a:xfrm>
            <a:off x="9083863" y="1834321"/>
            <a:ext cx="460605" cy="258526"/>
          </a:xfrm>
          <a:prstGeom prst="rect">
            <a:avLst/>
          </a:prstGeom>
        </p:spPr>
      </p:pic>
      <p:pic>
        <p:nvPicPr>
          <p:cNvPr id="21" name="Picture 20">
            <a:extLst>
              <a:ext uri="{FF2B5EF4-FFF2-40B4-BE49-F238E27FC236}">
                <a16:creationId xmlns:a16="http://schemas.microsoft.com/office/drawing/2014/main" id="{E60677C0-DAB3-4692-9C0F-0A28EB355DC5}"/>
              </a:ext>
            </a:extLst>
          </p:cNvPr>
          <p:cNvPicPr>
            <a:picLocks noChangeAspect="1"/>
          </p:cNvPicPr>
          <p:nvPr/>
        </p:nvPicPr>
        <p:blipFill>
          <a:blip r:embed="rId8"/>
          <a:stretch>
            <a:fillRect/>
          </a:stretch>
        </p:blipFill>
        <p:spPr>
          <a:xfrm>
            <a:off x="9091202" y="2772843"/>
            <a:ext cx="465813" cy="258526"/>
          </a:xfrm>
          <a:prstGeom prst="rect">
            <a:avLst/>
          </a:prstGeom>
        </p:spPr>
      </p:pic>
      <p:pic>
        <p:nvPicPr>
          <p:cNvPr id="22" name="Picture 21">
            <a:extLst>
              <a:ext uri="{FF2B5EF4-FFF2-40B4-BE49-F238E27FC236}">
                <a16:creationId xmlns:a16="http://schemas.microsoft.com/office/drawing/2014/main" id="{36B8BB60-F293-45DF-80D4-FAF39B321492}"/>
              </a:ext>
            </a:extLst>
          </p:cNvPr>
          <p:cNvPicPr>
            <a:picLocks noChangeAspect="1"/>
          </p:cNvPicPr>
          <p:nvPr/>
        </p:nvPicPr>
        <p:blipFill>
          <a:blip r:embed="rId7"/>
          <a:stretch>
            <a:fillRect/>
          </a:stretch>
        </p:blipFill>
        <p:spPr>
          <a:xfrm>
            <a:off x="4034177" y="5588497"/>
            <a:ext cx="465813" cy="260250"/>
          </a:xfrm>
          <a:prstGeom prst="rect">
            <a:avLst/>
          </a:prstGeom>
        </p:spPr>
      </p:pic>
      <p:pic>
        <p:nvPicPr>
          <p:cNvPr id="24" name="Picture 23">
            <a:extLst>
              <a:ext uri="{FF2B5EF4-FFF2-40B4-BE49-F238E27FC236}">
                <a16:creationId xmlns:a16="http://schemas.microsoft.com/office/drawing/2014/main" id="{C37011F3-A53E-4D1D-ACBB-1631A9B5A81B}"/>
              </a:ext>
            </a:extLst>
          </p:cNvPr>
          <p:cNvPicPr>
            <a:picLocks noChangeAspect="1"/>
          </p:cNvPicPr>
          <p:nvPr/>
        </p:nvPicPr>
        <p:blipFill>
          <a:blip r:embed="rId7"/>
          <a:stretch>
            <a:fillRect/>
          </a:stretch>
        </p:blipFill>
        <p:spPr>
          <a:xfrm>
            <a:off x="5717183" y="3754664"/>
            <a:ext cx="465813" cy="260250"/>
          </a:xfrm>
          <a:prstGeom prst="rect">
            <a:avLst/>
          </a:prstGeom>
        </p:spPr>
      </p:pic>
      <p:pic>
        <p:nvPicPr>
          <p:cNvPr id="29" name="Picture 28">
            <a:extLst>
              <a:ext uri="{FF2B5EF4-FFF2-40B4-BE49-F238E27FC236}">
                <a16:creationId xmlns:a16="http://schemas.microsoft.com/office/drawing/2014/main" id="{2D05F388-0F9E-4E09-8A0D-F8FBC04E4E1E}"/>
              </a:ext>
            </a:extLst>
          </p:cNvPr>
          <p:cNvPicPr>
            <a:picLocks noChangeAspect="1"/>
          </p:cNvPicPr>
          <p:nvPr/>
        </p:nvPicPr>
        <p:blipFill>
          <a:blip r:embed="rId10"/>
          <a:stretch>
            <a:fillRect/>
          </a:stretch>
        </p:blipFill>
        <p:spPr>
          <a:xfrm>
            <a:off x="6474818" y="1771760"/>
            <a:ext cx="289687" cy="289687"/>
          </a:xfrm>
          <a:prstGeom prst="rect">
            <a:avLst/>
          </a:prstGeom>
        </p:spPr>
      </p:pic>
      <p:pic>
        <p:nvPicPr>
          <p:cNvPr id="30" name="Picture 29">
            <a:extLst>
              <a:ext uri="{FF2B5EF4-FFF2-40B4-BE49-F238E27FC236}">
                <a16:creationId xmlns:a16="http://schemas.microsoft.com/office/drawing/2014/main" id="{1CF45F45-366A-4D5B-8941-21309B354A56}"/>
              </a:ext>
            </a:extLst>
          </p:cNvPr>
          <p:cNvPicPr>
            <a:picLocks noChangeAspect="1"/>
          </p:cNvPicPr>
          <p:nvPr/>
        </p:nvPicPr>
        <p:blipFill>
          <a:blip r:embed="rId10"/>
          <a:stretch>
            <a:fillRect/>
          </a:stretch>
        </p:blipFill>
        <p:spPr>
          <a:xfrm>
            <a:off x="6474065" y="2744871"/>
            <a:ext cx="289687" cy="289687"/>
          </a:xfrm>
          <a:prstGeom prst="rect">
            <a:avLst/>
          </a:prstGeom>
        </p:spPr>
      </p:pic>
      <p:pic>
        <p:nvPicPr>
          <p:cNvPr id="31" name="Picture 30">
            <a:extLst>
              <a:ext uri="{FF2B5EF4-FFF2-40B4-BE49-F238E27FC236}">
                <a16:creationId xmlns:a16="http://schemas.microsoft.com/office/drawing/2014/main" id="{F17A0CE1-1582-4CD4-BB93-A383E0275A80}"/>
              </a:ext>
            </a:extLst>
          </p:cNvPr>
          <p:cNvPicPr>
            <a:picLocks noChangeAspect="1"/>
          </p:cNvPicPr>
          <p:nvPr/>
        </p:nvPicPr>
        <p:blipFill>
          <a:blip r:embed="rId10"/>
          <a:stretch>
            <a:fillRect/>
          </a:stretch>
        </p:blipFill>
        <p:spPr>
          <a:xfrm>
            <a:off x="6474818" y="3645460"/>
            <a:ext cx="289687" cy="289687"/>
          </a:xfrm>
          <a:prstGeom prst="rect">
            <a:avLst/>
          </a:prstGeom>
        </p:spPr>
      </p:pic>
      <p:pic>
        <p:nvPicPr>
          <p:cNvPr id="33" name="Picture 32">
            <a:extLst>
              <a:ext uri="{FF2B5EF4-FFF2-40B4-BE49-F238E27FC236}">
                <a16:creationId xmlns:a16="http://schemas.microsoft.com/office/drawing/2014/main" id="{F4FEF752-0F6A-4625-8C38-7398F883B58C}"/>
              </a:ext>
            </a:extLst>
          </p:cNvPr>
          <p:cNvPicPr>
            <a:picLocks noChangeAspect="1"/>
          </p:cNvPicPr>
          <p:nvPr/>
        </p:nvPicPr>
        <p:blipFill>
          <a:blip r:embed="rId10"/>
          <a:stretch>
            <a:fillRect/>
          </a:stretch>
        </p:blipFill>
        <p:spPr>
          <a:xfrm>
            <a:off x="6474818" y="5422464"/>
            <a:ext cx="289687" cy="289687"/>
          </a:xfrm>
          <a:prstGeom prst="rect">
            <a:avLst/>
          </a:prstGeom>
        </p:spPr>
      </p:pic>
      <p:pic>
        <p:nvPicPr>
          <p:cNvPr id="35" name="Picture 34">
            <a:extLst>
              <a:ext uri="{FF2B5EF4-FFF2-40B4-BE49-F238E27FC236}">
                <a16:creationId xmlns:a16="http://schemas.microsoft.com/office/drawing/2014/main" id="{34C1A033-BDF5-42D0-A5D3-4A10BB63FF2C}"/>
              </a:ext>
            </a:extLst>
          </p:cNvPr>
          <p:cNvPicPr>
            <a:picLocks noChangeAspect="1"/>
          </p:cNvPicPr>
          <p:nvPr/>
        </p:nvPicPr>
        <p:blipFill>
          <a:blip r:embed="rId11"/>
          <a:stretch>
            <a:fillRect/>
          </a:stretch>
        </p:blipFill>
        <p:spPr>
          <a:xfrm>
            <a:off x="108843" y="15863"/>
            <a:ext cx="1789584" cy="1182708"/>
          </a:xfrm>
          <a:prstGeom prst="rect">
            <a:avLst/>
          </a:prstGeom>
        </p:spPr>
      </p:pic>
      <p:pic>
        <p:nvPicPr>
          <p:cNvPr id="39" name="Picture 38">
            <a:extLst>
              <a:ext uri="{FF2B5EF4-FFF2-40B4-BE49-F238E27FC236}">
                <a16:creationId xmlns:a16="http://schemas.microsoft.com/office/drawing/2014/main" id="{E10E2B34-F837-4D1F-8A26-8077F2DFE520}"/>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9473986" y="5740030"/>
            <a:ext cx="1404236" cy="1034404"/>
          </a:xfrm>
          <a:prstGeom prst="rect">
            <a:avLst/>
          </a:prstGeom>
          <a:effectLst>
            <a:outerShdw blurRad="50800" dist="50800" dir="5400000" sx="1000" sy="1000" algn="ctr" rotWithShape="0">
              <a:srgbClr val="000000"/>
            </a:outerShdw>
            <a:softEdge rad="12700"/>
          </a:effectLst>
        </p:spPr>
      </p:pic>
      <p:pic>
        <p:nvPicPr>
          <p:cNvPr id="36" name="Picture 35">
            <a:extLst>
              <a:ext uri="{FF2B5EF4-FFF2-40B4-BE49-F238E27FC236}">
                <a16:creationId xmlns:a16="http://schemas.microsoft.com/office/drawing/2014/main" id="{C533A486-A6AF-42A3-9B00-5DE0C0E4AC59}"/>
              </a:ext>
            </a:extLst>
          </p:cNvPr>
          <p:cNvPicPr>
            <a:picLocks noChangeAspect="1"/>
          </p:cNvPicPr>
          <p:nvPr/>
        </p:nvPicPr>
        <p:blipFill>
          <a:blip r:embed="rId8"/>
          <a:stretch>
            <a:fillRect/>
          </a:stretch>
        </p:blipFill>
        <p:spPr>
          <a:xfrm>
            <a:off x="9076699" y="5579606"/>
            <a:ext cx="460605" cy="289687"/>
          </a:xfrm>
          <a:prstGeom prst="rect">
            <a:avLst/>
          </a:prstGeom>
        </p:spPr>
      </p:pic>
      <p:pic>
        <p:nvPicPr>
          <p:cNvPr id="37" name="Picture 36">
            <a:extLst>
              <a:ext uri="{FF2B5EF4-FFF2-40B4-BE49-F238E27FC236}">
                <a16:creationId xmlns:a16="http://schemas.microsoft.com/office/drawing/2014/main" id="{A5C99BED-CF9E-4FE4-95F0-9808C3DF9C36}"/>
              </a:ext>
            </a:extLst>
          </p:cNvPr>
          <p:cNvPicPr>
            <a:picLocks noChangeAspect="1"/>
          </p:cNvPicPr>
          <p:nvPr/>
        </p:nvPicPr>
        <p:blipFill>
          <a:blip r:embed="rId8"/>
          <a:stretch>
            <a:fillRect/>
          </a:stretch>
        </p:blipFill>
        <p:spPr>
          <a:xfrm>
            <a:off x="4047401" y="1787994"/>
            <a:ext cx="465813" cy="258526"/>
          </a:xfrm>
          <a:prstGeom prst="rect">
            <a:avLst/>
          </a:prstGeom>
        </p:spPr>
      </p:pic>
      <p:pic>
        <p:nvPicPr>
          <p:cNvPr id="38" name="Picture 37">
            <a:extLst>
              <a:ext uri="{FF2B5EF4-FFF2-40B4-BE49-F238E27FC236}">
                <a16:creationId xmlns:a16="http://schemas.microsoft.com/office/drawing/2014/main" id="{1257F1BC-316E-4F27-AECA-63ED65271916}"/>
              </a:ext>
            </a:extLst>
          </p:cNvPr>
          <p:cNvPicPr>
            <a:picLocks noChangeAspect="1"/>
          </p:cNvPicPr>
          <p:nvPr/>
        </p:nvPicPr>
        <p:blipFill>
          <a:blip r:embed="rId7"/>
          <a:stretch>
            <a:fillRect/>
          </a:stretch>
        </p:blipFill>
        <p:spPr>
          <a:xfrm>
            <a:off x="5723179" y="1828731"/>
            <a:ext cx="460605" cy="258527"/>
          </a:xfrm>
          <a:prstGeom prst="rect">
            <a:avLst/>
          </a:prstGeom>
        </p:spPr>
      </p:pic>
      <p:pic>
        <p:nvPicPr>
          <p:cNvPr id="40" name="Picture 39">
            <a:extLst>
              <a:ext uri="{FF2B5EF4-FFF2-40B4-BE49-F238E27FC236}">
                <a16:creationId xmlns:a16="http://schemas.microsoft.com/office/drawing/2014/main" id="{132A1CF4-8C12-44C9-B96E-C58D562B69DF}"/>
              </a:ext>
            </a:extLst>
          </p:cNvPr>
          <p:cNvPicPr>
            <a:picLocks noChangeAspect="1"/>
          </p:cNvPicPr>
          <p:nvPr/>
        </p:nvPicPr>
        <p:blipFill>
          <a:blip r:embed="rId7"/>
          <a:stretch>
            <a:fillRect/>
          </a:stretch>
        </p:blipFill>
        <p:spPr>
          <a:xfrm>
            <a:off x="4047401" y="2791003"/>
            <a:ext cx="460605" cy="258527"/>
          </a:xfrm>
          <a:prstGeom prst="rect">
            <a:avLst/>
          </a:prstGeom>
        </p:spPr>
      </p:pic>
      <p:pic>
        <p:nvPicPr>
          <p:cNvPr id="41" name="Picture 40">
            <a:extLst>
              <a:ext uri="{FF2B5EF4-FFF2-40B4-BE49-F238E27FC236}">
                <a16:creationId xmlns:a16="http://schemas.microsoft.com/office/drawing/2014/main" id="{BC4C5F1B-59BC-4965-9052-01B16112CB11}"/>
              </a:ext>
            </a:extLst>
          </p:cNvPr>
          <p:cNvPicPr>
            <a:picLocks noChangeAspect="1"/>
          </p:cNvPicPr>
          <p:nvPr/>
        </p:nvPicPr>
        <p:blipFill>
          <a:blip r:embed="rId7"/>
          <a:stretch>
            <a:fillRect/>
          </a:stretch>
        </p:blipFill>
        <p:spPr>
          <a:xfrm>
            <a:off x="5758996" y="2798586"/>
            <a:ext cx="460605" cy="258526"/>
          </a:xfrm>
          <a:prstGeom prst="rect">
            <a:avLst/>
          </a:prstGeom>
        </p:spPr>
      </p:pic>
      <p:pic>
        <p:nvPicPr>
          <p:cNvPr id="43" name="Picture 42">
            <a:extLst>
              <a:ext uri="{FF2B5EF4-FFF2-40B4-BE49-F238E27FC236}">
                <a16:creationId xmlns:a16="http://schemas.microsoft.com/office/drawing/2014/main" id="{451F08BE-F57B-470E-A062-E012E861E4F8}"/>
              </a:ext>
            </a:extLst>
          </p:cNvPr>
          <p:cNvPicPr>
            <a:picLocks noChangeAspect="1"/>
          </p:cNvPicPr>
          <p:nvPr/>
        </p:nvPicPr>
        <p:blipFill>
          <a:blip r:embed="rId7"/>
          <a:stretch>
            <a:fillRect/>
          </a:stretch>
        </p:blipFill>
        <p:spPr>
          <a:xfrm>
            <a:off x="4039385" y="3724161"/>
            <a:ext cx="460605" cy="258527"/>
          </a:xfrm>
          <a:prstGeom prst="rect">
            <a:avLst/>
          </a:prstGeom>
        </p:spPr>
      </p:pic>
      <p:pic>
        <p:nvPicPr>
          <p:cNvPr id="46" name="Picture 45">
            <a:extLst>
              <a:ext uri="{FF2B5EF4-FFF2-40B4-BE49-F238E27FC236}">
                <a16:creationId xmlns:a16="http://schemas.microsoft.com/office/drawing/2014/main" id="{BA63CAD6-7587-462B-BDCA-868A362E5E5E}"/>
              </a:ext>
            </a:extLst>
          </p:cNvPr>
          <p:cNvPicPr>
            <a:picLocks noChangeAspect="1"/>
          </p:cNvPicPr>
          <p:nvPr/>
        </p:nvPicPr>
        <p:blipFill>
          <a:blip r:embed="rId8"/>
          <a:stretch>
            <a:fillRect/>
          </a:stretch>
        </p:blipFill>
        <p:spPr>
          <a:xfrm>
            <a:off x="5736536" y="5610767"/>
            <a:ext cx="465813" cy="258526"/>
          </a:xfrm>
          <a:prstGeom prst="rect">
            <a:avLst/>
          </a:prstGeom>
        </p:spPr>
      </p:pic>
      <p:graphicFrame>
        <p:nvGraphicFramePr>
          <p:cNvPr id="47" name="Object 46">
            <a:extLst>
              <a:ext uri="{FF2B5EF4-FFF2-40B4-BE49-F238E27FC236}">
                <a16:creationId xmlns:a16="http://schemas.microsoft.com/office/drawing/2014/main" id="{FB75EDBB-8BDF-426E-8A95-51E7BB6A5205}"/>
              </a:ext>
            </a:extLst>
          </p:cNvPr>
          <p:cNvGraphicFramePr>
            <a:graphicFrameLocks noChangeAspect="1"/>
          </p:cNvGraphicFramePr>
          <p:nvPr>
            <p:extLst>
              <p:ext uri="{D42A27DB-BD31-4B8C-83A1-F6EECF244321}">
                <p14:modId xmlns:p14="http://schemas.microsoft.com/office/powerpoint/2010/main" val="1779625464"/>
              </p:ext>
            </p:extLst>
          </p:nvPr>
        </p:nvGraphicFramePr>
        <p:xfrm>
          <a:off x="10747602" y="1384023"/>
          <a:ext cx="1133848" cy="704958"/>
        </p:xfrm>
        <a:graphic>
          <a:graphicData uri="http://schemas.openxmlformats.org/presentationml/2006/ole">
            <mc:AlternateContent xmlns:mc="http://schemas.openxmlformats.org/markup-compatibility/2006">
              <mc:Choice xmlns:v="urn:schemas-microsoft-com:vml" Requires="v">
                <p:oleObj name="Acrobat Document" r:id="rId14" imgW="2190598" imgH="1361936" progId="Acrobat.Document.DC">
                  <p:embed/>
                </p:oleObj>
              </mc:Choice>
              <mc:Fallback>
                <p:oleObj name="Acrobat Document" r:id="rId14" imgW="2190598" imgH="1361936" progId="Acrobat.Document.DC">
                  <p:embed/>
                  <p:pic>
                    <p:nvPicPr>
                      <p:cNvPr id="13" name="Object 12">
                        <a:extLst>
                          <a:ext uri="{FF2B5EF4-FFF2-40B4-BE49-F238E27FC236}">
                            <a16:creationId xmlns:a16="http://schemas.microsoft.com/office/drawing/2014/main" id="{0146F953-CF3B-4755-AB31-694ED04B163B}"/>
                          </a:ext>
                        </a:extLst>
                      </p:cNvPr>
                      <p:cNvPicPr/>
                      <p:nvPr/>
                    </p:nvPicPr>
                    <p:blipFill>
                      <a:blip r:embed="rId15"/>
                      <a:stretch>
                        <a:fillRect/>
                      </a:stretch>
                    </p:blipFill>
                    <p:spPr>
                      <a:xfrm>
                        <a:off x="10747602" y="1384023"/>
                        <a:ext cx="1133848" cy="704958"/>
                      </a:xfrm>
                      <a:prstGeom prst="rect">
                        <a:avLst/>
                      </a:prstGeom>
                    </p:spPr>
                  </p:pic>
                </p:oleObj>
              </mc:Fallback>
            </mc:AlternateContent>
          </a:graphicData>
        </a:graphic>
      </p:graphicFrame>
      <p:pic>
        <p:nvPicPr>
          <p:cNvPr id="3" name="Picture 2">
            <a:extLst>
              <a:ext uri="{FF2B5EF4-FFF2-40B4-BE49-F238E27FC236}">
                <a16:creationId xmlns:a16="http://schemas.microsoft.com/office/drawing/2014/main" id="{820942EB-9C17-47D4-AC4C-DD24C8B94FA4}"/>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778736" y="276240"/>
            <a:ext cx="1047777" cy="1047777"/>
          </a:xfrm>
          <a:prstGeom prst="rect">
            <a:avLst/>
          </a:prstGeom>
        </p:spPr>
      </p:pic>
    </p:spTree>
    <p:extLst>
      <p:ext uri="{BB962C8B-B14F-4D97-AF65-F5344CB8AC3E}">
        <p14:creationId xmlns:p14="http://schemas.microsoft.com/office/powerpoint/2010/main" val="312166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586</Words>
  <Application>Microsoft Office PowerPoint</Application>
  <PresentationFormat>Widescreen</PresentationFormat>
  <Paragraphs>155</Paragraphs>
  <Slides>2</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2</vt:i4>
      </vt:variant>
    </vt:vector>
  </HeadingPairs>
  <TitlesOfParts>
    <vt:vector size="7" baseType="lpstr">
      <vt:lpstr>Arial</vt:lpstr>
      <vt:lpstr>Calibri</vt:lpstr>
      <vt:lpstr>Calibri Light</vt:lpstr>
      <vt:lpstr>Office Theme</vt:lpstr>
      <vt:lpstr>Acrobat Document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Edward Leonard</dc:creator>
  <cp:lastModifiedBy>Nicola Inns</cp:lastModifiedBy>
  <cp:revision>60</cp:revision>
  <dcterms:created xsi:type="dcterms:W3CDTF">2024-11-01T11:46:17Z</dcterms:created>
  <dcterms:modified xsi:type="dcterms:W3CDTF">2025-06-18T10:18:53Z</dcterms:modified>
</cp:coreProperties>
</file>